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95"/>
  </p:notesMasterIdLst>
  <p:sldIdLst>
    <p:sldId id="256" r:id="rId2"/>
    <p:sldId id="330" r:id="rId3"/>
    <p:sldId id="298" r:id="rId4"/>
    <p:sldId id="257" r:id="rId5"/>
    <p:sldId id="297" r:id="rId6"/>
    <p:sldId id="296" r:id="rId7"/>
    <p:sldId id="258" r:id="rId8"/>
    <p:sldId id="259" r:id="rId9"/>
    <p:sldId id="261" r:id="rId10"/>
    <p:sldId id="312" r:id="rId11"/>
    <p:sldId id="299" r:id="rId12"/>
    <p:sldId id="300" r:id="rId13"/>
    <p:sldId id="301" r:id="rId14"/>
    <p:sldId id="303" r:id="rId15"/>
    <p:sldId id="305" r:id="rId16"/>
    <p:sldId id="306" r:id="rId17"/>
    <p:sldId id="304" r:id="rId18"/>
    <p:sldId id="307" r:id="rId19"/>
    <p:sldId id="262" r:id="rId20"/>
    <p:sldId id="309" r:id="rId21"/>
    <p:sldId id="310" r:id="rId22"/>
    <p:sldId id="311" r:id="rId23"/>
    <p:sldId id="313" r:id="rId24"/>
    <p:sldId id="314" r:id="rId25"/>
    <p:sldId id="315" r:id="rId26"/>
    <p:sldId id="322" r:id="rId27"/>
    <p:sldId id="316" r:id="rId28"/>
    <p:sldId id="320" r:id="rId29"/>
    <p:sldId id="267" r:id="rId30"/>
    <p:sldId id="321" r:id="rId31"/>
    <p:sldId id="318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4" r:id="rId40"/>
    <p:sldId id="335" r:id="rId41"/>
    <p:sldId id="336" r:id="rId42"/>
    <p:sldId id="331" r:id="rId43"/>
    <p:sldId id="337" r:id="rId44"/>
    <p:sldId id="338" r:id="rId45"/>
    <p:sldId id="340" r:id="rId46"/>
    <p:sldId id="343" r:id="rId47"/>
    <p:sldId id="344" r:id="rId48"/>
    <p:sldId id="345" r:id="rId49"/>
    <p:sldId id="346" r:id="rId50"/>
    <p:sldId id="341" r:id="rId51"/>
    <p:sldId id="342" r:id="rId52"/>
    <p:sldId id="347" r:id="rId53"/>
    <p:sldId id="348" r:id="rId54"/>
    <p:sldId id="349" r:id="rId55"/>
    <p:sldId id="350" r:id="rId56"/>
    <p:sldId id="339" r:id="rId57"/>
    <p:sldId id="351" r:id="rId58"/>
    <p:sldId id="354" r:id="rId59"/>
    <p:sldId id="353" r:id="rId60"/>
    <p:sldId id="352" r:id="rId61"/>
    <p:sldId id="308" r:id="rId62"/>
    <p:sldId id="263" r:id="rId63"/>
    <p:sldId id="264" r:id="rId64"/>
    <p:sldId id="265" r:id="rId65"/>
    <p:sldId id="266" r:id="rId66"/>
    <p:sldId id="268" r:id="rId67"/>
    <p:sldId id="269" r:id="rId68"/>
    <p:sldId id="270" r:id="rId69"/>
    <p:sldId id="271" r:id="rId70"/>
    <p:sldId id="272" r:id="rId71"/>
    <p:sldId id="273" r:id="rId72"/>
    <p:sldId id="274" r:id="rId73"/>
    <p:sldId id="275" r:id="rId74"/>
    <p:sldId id="276" r:id="rId75"/>
    <p:sldId id="277" r:id="rId76"/>
    <p:sldId id="278" r:id="rId77"/>
    <p:sldId id="279" r:id="rId78"/>
    <p:sldId id="280" r:id="rId79"/>
    <p:sldId id="281" r:id="rId80"/>
    <p:sldId id="282" r:id="rId81"/>
    <p:sldId id="283" r:id="rId82"/>
    <p:sldId id="284" r:id="rId83"/>
    <p:sldId id="285" r:id="rId84"/>
    <p:sldId id="286" r:id="rId85"/>
    <p:sldId id="287" r:id="rId86"/>
    <p:sldId id="288" r:id="rId87"/>
    <p:sldId id="289" r:id="rId88"/>
    <p:sldId id="290" r:id="rId89"/>
    <p:sldId id="291" r:id="rId90"/>
    <p:sldId id="292" r:id="rId91"/>
    <p:sldId id="293" r:id="rId92"/>
    <p:sldId id="294" r:id="rId93"/>
    <p:sldId id="295" r:id="rId94"/>
  </p:sldIdLst>
  <p:sldSz cx="12192000" cy="6858000"/>
  <p:notesSz cx="6858000" cy="9144000"/>
  <p:embeddedFontLst>
    <p:embeddedFont>
      <p:font typeface="Amatic SC" panose="020B0604020202020204" charset="-79"/>
      <p:regular r:id="rId96"/>
      <p:bold r:id="rId97"/>
    </p:embeddedFon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Consolas" panose="020B0609020204030204" pitchFamily="49" charset="0"/>
      <p:regular r:id="rId102"/>
      <p:bold r:id="rId103"/>
      <p:italic r:id="rId104"/>
      <p:boldItalic r:id="rId105"/>
    </p:embeddedFont>
    <p:embeddedFont>
      <p:font typeface="Crimson Text" panose="020B0604020202020204" charset="0"/>
      <p:regular r:id="rId106"/>
      <p:bold r:id="rId107"/>
      <p:italic r:id="rId108"/>
      <p:boldItalic r:id="rId109"/>
    </p:embeddedFont>
    <p:embeddedFont>
      <p:font typeface="Open Sans" panose="020B0604020202020204" charset="0"/>
      <p:regular r:id="rId110"/>
      <p:bold r:id="rId111"/>
      <p:italic r:id="rId112"/>
      <p:boldItalic r:id="rId1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Světlý styl 1 – zvýraznění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Střední styl 2 – zvýraznění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0" autoAdjust="0"/>
    <p:restoredTop sz="88615" autoAdjust="0"/>
  </p:normalViewPr>
  <p:slideViewPr>
    <p:cSldViewPr>
      <p:cViewPr varScale="1">
        <p:scale>
          <a:sx n="112" d="100"/>
          <a:sy n="112" d="100"/>
        </p:scale>
        <p:origin x="78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7.fntdata"/><Relationship Id="rId16" Type="http://schemas.openxmlformats.org/officeDocument/2006/relationships/slide" Target="slides/slide15.xml"/><Relationship Id="rId107" Type="http://schemas.openxmlformats.org/officeDocument/2006/relationships/font" Target="fonts/font1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8.fntdata"/><Relationship Id="rId108" Type="http://schemas.openxmlformats.org/officeDocument/2006/relationships/font" Target="fonts/font1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5.fntdata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132185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485bd0b8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2485bd0b8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ae9cfa90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ae9cfa90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ae9cfa90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ae9cfa90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ae9cfa90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ae9cfa90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ae9cfa90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ae9cfa90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ae9cfa90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ae9cfa90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c9b5328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4c9b5328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136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c9b5328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4c9b53280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749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c9b5328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4c9b5328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275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ae9cfa90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ae9cfa90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ae9cfa90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4ae9cfa90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ae9cfa90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4ae9cfa90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5f0b767f7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5f0b767f7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4ae9cfa90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4ae9cfa90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ae9cfa90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ae9cfa90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ae9cfa90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ae9cfa90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f0b767f7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f0b767f7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c9b532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c9b532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c9b5328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c9b5328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c9b5328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4c9b5328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c9b5328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4c9b5328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177fd40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177fd40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5f0b767f7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5f0b767f7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f0b767f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f0b767f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177fd40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6177fd40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177fd40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177fd40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c9b5328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c9b5328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c9b5328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4c9b5328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c9b5328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4c9b53280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c9b5328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4c9b5328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0498910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0498910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0498910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0498910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0498910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0498910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5f0b767f7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5f0b767f7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0498910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04989105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0498910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0498910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0498910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0498910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0498910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0498910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0498910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0498910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0498910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0498910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f0b767f7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f0b767f7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f0b767f7a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f0b767f7a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f0b767f7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f0b767f7a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f0b767f7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f0b767f7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4ae9cfa9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4ae9cfa9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Tady vysvětlit</a:t>
            </a:r>
            <a:r>
              <a:rPr lang="cs-CZ" baseline="0" dirty="0"/>
              <a:t> logiku HTML, CSS a JS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f0b767f7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f0b767f7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Pokud</a:t>
            </a:r>
            <a:r>
              <a:rPr lang="cs-CZ" baseline="0" dirty="0"/>
              <a:t> chceme vyrobit např. program kalkulačky, tak potřebujeme stránce vtisknout určité funkce a logiku. S tím nám pomůže JS.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ae9cfa9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4ae9cfa9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Kód</a:t>
            </a:r>
            <a:r>
              <a:rPr lang="en-US" dirty="0"/>
              <a:t> se </a:t>
            </a:r>
            <a:r>
              <a:rPr lang="en-US" dirty="0" err="1"/>
              <a:t>píše</a:t>
            </a:r>
            <a:r>
              <a:rPr lang="en-US" dirty="0"/>
              <a:t> do </a:t>
            </a:r>
            <a:r>
              <a:rPr lang="en-US" dirty="0" err="1"/>
              <a:t>souborů</a:t>
            </a:r>
            <a:r>
              <a:rPr lang="en-US" dirty="0"/>
              <a:t>, </a:t>
            </a:r>
            <a:r>
              <a:rPr lang="en-US" dirty="0" err="1"/>
              <a:t>které</a:t>
            </a:r>
            <a:r>
              <a:rPr lang="en-US" dirty="0"/>
              <a:t> </a:t>
            </a:r>
            <a:r>
              <a:rPr lang="en-US" dirty="0" err="1"/>
              <a:t>mají</a:t>
            </a:r>
            <a:r>
              <a:rPr lang="en-US" dirty="0"/>
              <a:t> </a:t>
            </a:r>
            <a:r>
              <a:rPr lang="en-US" dirty="0" err="1"/>
              <a:t>koncovku</a:t>
            </a:r>
            <a:r>
              <a:rPr lang="en-US" dirty="0"/>
              <a:t> .</a:t>
            </a:r>
            <a:r>
              <a:rPr lang="en-US" dirty="0" err="1"/>
              <a:t>js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Tyto</a:t>
            </a:r>
            <a:r>
              <a:rPr lang="en-US" dirty="0"/>
              <a:t> </a:t>
            </a:r>
            <a:r>
              <a:rPr lang="en-US" dirty="0" err="1"/>
              <a:t>soubory</a:t>
            </a:r>
            <a:r>
              <a:rPr lang="en-US" dirty="0"/>
              <a:t> se </a:t>
            </a:r>
            <a:r>
              <a:rPr lang="en-US" dirty="0" err="1"/>
              <a:t>připojují</a:t>
            </a:r>
            <a:r>
              <a:rPr lang="en-US" dirty="0"/>
              <a:t> do HTML </a:t>
            </a:r>
            <a:r>
              <a:rPr lang="en-US" dirty="0" err="1"/>
              <a:t>souboru</a:t>
            </a:r>
            <a:r>
              <a:rPr lang="en-US" dirty="0"/>
              <a:t> </a:t>
            </a:r>
            <a:r>
              <a:rPr lang="en-US" dirty="0" err="1"/>
              <a:t>pomocí</a:t>
            </a:r>
            <a:r>
              <a:rPr lang="en-US" dirty="0"/>
              <a:t> </a:t>
            </a:r>
            <a:r>
              <a:rPr lang="en-US" dirty="0" err="1"/>
              <a:t>značky</a:t>
            </a:r>
            <a:r>
              <a:rPr lang="en-US" dirty="0"/>
              <a:t> &lt;script&gt;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Značká</a:t>
            </a:r>
            <a:r>
              <a:rPr lang="en-US" dirty="0"/>
              <a:t> </a:t>
            </a:r>
            <a:r>
              <a:rPr lang="en-US" dirty="0" err="1"/>
              <a:t>má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, do </a:t>
            </a:r>
            <a:r>
              <a:rPr lang="en-US" dirty="0" err="1"/>
              <a:t>kterého</a:t>
            </a:r>
            <a:r>
              <a:rPr lang="en-US" dirty="0"/>
              <a:t> </a:t>
            </a:r>
            <a:r>
              <a:rPr lang="en-US" dirty="0" err="1"/>
              <a:t>napíšeme</a:t>
            </a:r>
            <a:r>
              <a:rPr lang="en-US" dirty="0"/>
              <a:t> </a:t>
            </a:r>
            <a:r>
              <a:rPr lang="en-US" dirty="0" err="1"/>
              <a:t>jméno</a:t>
            </a:r>
            <a:r>
              <a:rPr lang="en-US" dirty="0"/>
              <a:t> </a:t>
            </a:r>
            <a:r>
              <a:rPr lang="en-US" dirty="0" err="1"/>
              <a:t>souboru</a:t>
            </a:r>
            <a:endParaRPr lang="cs-CZ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cs-CZ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LIVE CODING </a:t>
            </a:r>
            <a:r>
              <a:rPr lang="cs-CZ" baseline="0" dirty="0"/>
              <a:t> - přidat do prázdného </a:t>
            </a:r>
            <a:r>
              <a:rPr lang="cs-CZ" baseline="0" dirty="0" err="1"/>
              <a:t>html</a:t>
            </a:r>
            <a:r>
              <a:rPr lang="cs-CZ" baseline="0" dirty="0"/>
              <a:t> projektu script.js soubor s (</a:t>
            </a:r>
            <a:r>
              <a:rPr lang="cs-CZ" baseline="0" dirty="0" err="1"/>
              <a:t>alert</a:t>
            </a:r>
            <a:r>
              <a:rPr lang="cs-CZ" baseline="0" dirty="0"/>
              <a:t> </a:t>
            </a:r>
            <a:r>
              <a:rPr lang="cs-CZ" baseline="0" dirty="0" err="1"/>
              <a:t>scriptem</a:t>
            </a:r>
            <a:r>
              <a:rPr lang="cs-CZ" baseline="0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vodni snimek napravo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347417" y="4485737"/>
            <a:ext cx="49644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0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07450" y="1947153"/>
            <a:ext cx="10104600" cy="2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i="0" u="none" strike="noStrike" cap="none">
                <a:solidFill>
                  <a:schemeClr val="lt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zdny 1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zdny 1 1">
  <p:cSld name="BLANK_1_1">
    <p:bg>
      <p:bgPr>
        <a:noFill/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ek">
  <p:cSld name="Obrázek s titulk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>
            <a:spLocks noGrp="1"/>
          </p:cNvSpPr>
          <p:nvPr>
            <p:ph type="pic" idx="2"/>
          </p:nvPr>
        </p:nvSpPr>
        <p:spPr>
          <a:xfrm>
            <a:off x="1079770" y="1361872"/>
            <a:ext cx="10029300" cy="4416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ek s titulkem">
  <p:cSld name="2_Obrázek s titulk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>
            <a:spLocks noGrp="1"/>
          </p:cNvSpPr>
          <p:nvPr>
            <p:ph type="pic" idx="2"/>
          </p:nvPr>
        </p:nvSpPr>
        <p:spPr>
          <a:xfrm>
            <a:off x="1079770" y="1361872"/>
            <a:ext cx="10029300" cy="4416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vodni snimek jednoduchy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079770" y="17097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60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0800" y="45408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vodni snimek nalevo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1140800" y="40836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dpis a obsah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i="0" u="none" strike="noStrike" cap="none"/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hlavi casti na stred">
  <p:cSld name="Úvodní sníme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ctrTitle"/>
          </p:nvPr>
        </p:nvSpPr>
        <p:spPr>
          <a:xfrm>
            <a:off x="1070043" y="1686568"/>
            <a:ext cx="100488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60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1524000" y="4074168"/>
            <a:ext cx="9144000" cy="14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i="0" u="none" strike="noStrike" cap="none">
                <a:solidFill>
                  <a:schemeClr val="dk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hlavi casti nalev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1079770" y="17097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60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1140800" y="45408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i="0" u="none" strike="noStrike" cap="none">
                <a:solidFill>
                  <a:schemeClr val="dk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i="0" u="none" strike="noStrike" cap="none">
                <a:solidFill>
                  <a:schemeClr val="dk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slo na bilem">
  <p:cSld name="1_Záhlaví části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Amatic SC"/>
              <a:buNone/>
              <a:defRPr sz="7200" b="0" i="0" u="none" strike="noStrike" cap="none">
                <a:solidFill>
                  <a:srgbClr val="2B399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slo na modrem">
  <p:cSld name="2_Záhlaví části">
    <p:bg>
      <p:bgPr>
        <a:solidFill>
          <a:srgbClr val="2D2E8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zdny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•"/>
              <a:defRPr sz="2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•"/>
              <a:defRPr sz="2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 sz="320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catalog" TargetMode="External"/><Relationship Id="rId7" Type="http://schemas.openxmlformats.org/officeDocument/2006/relationships/hyperlink" Target="https://www.w3schools.com/js/default.asp" TargetMode="External"/><Relationship Id="rId2" Type="http://schemas.openxmlformats.org/officeDocument/2006/relationships/hyperlink" Target="https://www.freecodecamp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veloper.mozilla.org/en-US/docs/Web/JavaScript" TargetMode="External"/><Relationship Id="rId5" Type="http://schemas.openxmlformats.org/officeDocument/2006/relationships/hyperlink" Target="http://www.javascript30.com/" TargetMode="External"/><Relationship Id="rId4" Type="http://schemas.openxmlformats.org/officeDocument/2006/relationships/hyperlink" Target="http://nove.kodim.cz/czechitas/daweb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" TargetMode="External"/><Relationship Id="rId2" Type="http://schemas.openxmlformats.org/officeDocument/2006/relationships/hyperlink" Target="https://www.skillshare.com/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ingbootcamp.cz/" TargetMode="External"/><Relationship Id="rId2" Type="http://schemas.openxmlformats.org/officeDocument/2006/relationships/hyperlink" Target="http://www.greenfoxacademy.cz/" TargetMode="Externa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shinekamil/21-Manipulace-s-DOM-zadani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epl.it/@shinekamil/22-Manipulace-s-DOM-reseni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SimonB87/full/BvxaEq" TargetMode="External"/><Relationship Id="rId7" Type="http://schemas.openxmlformats.org/officeDocument/2006/relationships/hyperlink" Target="http://simonburyan.cz/portitem/runanalyzer/index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depen.io/Blindman67/pen/rNxEjoj" TargetMode="External"/><Relationship Id="rId5" Type="http://schemas.openxmlformats.org/officeDocument/2006/relationships/hyperlink" Target="https://codepen.io/altsyset/pen/QxLqgV" TargetMode="External"/><Relationship Id="rId4" Type="http://schemas.openxmlformats.org/officeDocument/2006/relationships/hyperlink" Target="http://simonburyan.cz/portitem/drummachine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Event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w3schools.com/jsref/dom_obj_event.asp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Event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eveloper.mozilla.org/en-US/docs/Web/Events/keydown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shinekamil/30-Piskvorky-zadani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repl.it/@shinekamil/31-Piskvorky-reseni" TargetMode="External"/><Relationship Id="rId4" Type="http://schemas.openxmlformats.org/officeDocument/2006/relationships/hyperlink" Target="https://github.com/czechitas/letni-skola-prog-piskvorky/blob/master/README.md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shinekamil/40-Mimozemstan-zadani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repl.it/@shinekamil/41-Mimozemstan-reseni" TargetMode="External"/><Relationship Id="rId4" Type="http://schemas.openxmlformats.org/officeDocument/2006/relationships/hyperlink" Target="https://github.com/czechitas/letni-skola-prog-panacek/blob/master/README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079775" y="1252550"/>
            <a:ext cx="10029300" cy="28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JavaScript</a:t>
            </a:r>
            <a:endParaRPr sz="4800"/>
          </a:p>
        </p:txBody>
      </p:sp>
      <p:sp>
        <p:nvSpPr>
          <p:cNvPr id="52" name="Google Shape;52;p15"/>
          <p:cNvSpPr txBox="1">
            <a:spLocks noGrp="1"/>
          </p:cNvSpPr>
          <p:nvPr>
            <p:ph type="subTitle" idx="1"/>
          </p:nvPr>
        </p:nvSpPr>
        <p:spPr>
          <a:xfrm>
            <a:off x="1079775" y="4083674"/>
            <a:ext cx="9204900" cy="1793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/>
              <a:t>Letní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CzechItas</a:t>
            </a:r>
            <a:r>
              <a:rPr lang="en-US" dirty="0"/>
              <a:t>, Praha, </a:t>
            </a:r>
            <a:r>
              <a:rPr lang="en-US" dirty="0" err="1"/>
              <a:t>srpen</a:t>
            </a:r>
            <a:r>
              <a:rPr lang="en-US" dirty="0"/>
              <a:t> 2020</a:t>
            </a:r>
            <a:endParaRPr dirty="0"/>
          </a:p>
          <a:p>
            <a:pPr lvl="0"/>
            <a:r>
              <a:rPr lang="cs-CZ" dirty="0"/>
              <a:t>Luděk </a:t>
            </a:r>
            <a:r>
              <a:rPr lang="cs-CZ" dirty="0" err="1"/>
              <a:t>Roleček</a:t>
            </a:r>
            <a:r>
              <a:rPr lang="cs-CZ" dirty="0"/>
              <a:t>, Ondra Kučera, Kamil Ševeček </a:t>
            </a:r>
          </a:p>
          <a:p>
            <a:pPr>
              <a:spcBef>
                <a:spcPts val="1800"/>
              </a:spcBef>
            </a:pPr>
            <a:r>
              <a:rPr lang="en-US" b="1" dirty="0"/>
              <a:t>Šimon Buryan</a:t>
            </a:r>
            <a:endParaRPr lang="cs-CZ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První program v JS </a:t>
            </a:r>
            <a:r>
              <a:rPr lang="en-US" dirty="0"/>
              <a:t>[</a:t>
            </a:r>
            <a:r>
              <a:rPr lang="cs-CZ" dirty="0" err="1"/>
              <a:t>folder</a:t>
            </a:r>
            <a:r>
              <a:rPr lang="cs-CZ" dirty="0"/>
              <a:t> </a:t>
            </a:r>
            <a:r>
              <a:rPr lang="en-US" dirty="0"/>
              <a:t>1]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Vytvořme si první program, který zobrazí heslo do konzole</a:t>
            </a:r>
          </a:p>
          <a:p>
            <a:pPr lvl="1"/>
            <a:r>
              <a:rPr lang="cs-CZ" dirty="0"/>
              <a:t>Vytvořme si složku se souborem </a:t>
            </a:r>
            <a:r>
              <a:rPr lang="cs-CZ" dirty="0">
                <a:solidFill>
                  <a:schemeClr val="bg2"/>
                </a:solidFill>
              </a:rPr>
              <a:t>index.html</a:t>
            </a:r>
          </a:p>
          <a:p>
            <a:pPr lvl="1"/>
            <a:r>
              <a:rPr lang="cs-CZ" dirty="0"/>
              <a:t>Vytvořme si soubor app.js</a:t>
            </a:r>
          </a:p>
          <a:p>
            <a:pPr lvl="1"/>
            <a:r>
              <a:rPr lang="cs-CZ" dirty="0"/>
              <a:t>V souboru index.html si vytvořme </a:t>
            </a:r>
            <a:r>
              <a:rPr lang="cs-CZ" dirty="0">
                <a:solidFill>
                  <a:schemeClr val="bg2"/>
                </a:solidFill>
              </a:rPr>
              <a:t>odkaz</a:t>
            </a:r>
            <a:r>
              <a:rPr lang="cs-CZ" dirty="0"/>
              <a:t> na app.js</a:t>
            </a:r>
          </a:p>
          <a:p>
            <a:pPr lvl="1"/>
            <a:r>
              <a:rPr lang="cs-CZ" dirty="0"/>
              <a:t>Do souboru app.js uložte jen příkaz: </a:t>
            </a:r>
            <a:r>
              <a:rPr lang="cs-CZ" dirty="0">
                <a:solidFill>
                  <a:schemeClr val="bg1">
                    <a:lumMod val="50000"/>
                  </a:schemeClr>
                </a:solidFill>
              </a:rPr>
              <a:t>console.log(„Hello </a:t>
            </a:r>
            <a:r>
              <a:rPr lang="cs-CZ" dirty="0" err="1">
                <a:solidFill>
                  <a:schemeClr val="bg1">
                    <a:lumMod val="50000"/>
                  </a:schemeClr>
                </a:solidFill>
              </a:rPr>
              <a:t>world</a:t>
            </a:r>
            <a:r>
              <a:rPr lang="cs-CZ" dirty="0">
                <a:solidFill>
                  <a:schemeClr val="bg1">
                    <a:lumMod val="50000"/>
                  </a:schemeClr>
                </a:solidFill>
              </a:rPr>
              <a:t>!“)</a:t>
            </a:r>
          </a:p>
          <a:p>
            <a:pPr lvl="1"/>
            <a:r>
              <a:rPr lang="cs-CZ" dirty="0"/>
              <a:t>Otevřete index.html v Chrome a zmáčkněte </a:t>
            </a:r>
            <a:r>
              <a:rPr lang="cs-CZ" dirty="0">
                <a:solidFill>
                  <a:schemeClr val="bg2"/>
                </a:solidFill>
              </a:rPr>
              <a:t>F12</a:t>
            </a:r>
          </a:p>
        </p:txBody>
      </p:sp>
    </p:spTree>
    <p:extLst>
      <p:ext uri="{BB962C8B-B14F-4D97-AF65-F5344CB8AC3E}">
        <p14:creationId xmlns:p14="http://schemas.microsoft.com/office/powerpoint/2010/main" val="2081670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Proměnné</a:t>
            </a:r>
          </a:p>
        </p:txBody>
      </p:sp>
    </p:spTree>
    <p:extLst>
      <p:ext uri="{BB962C8B-B14F-4D97-AF65-F5344CB8AC3E}">
        <p14:creationId xmlns:p14="http://schemas.microsoft.com/office/powerpoint/2010/main" val="261615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Proměnné </a:t>
            </a:r>
            <a:r>
              <a:rPr lang="en-US" dirty="0"/>
              <a:t>[</a:t>
            </a:r>
            <a:r>
              <a:rPr lang="cs-CZ" dirty="0" err="1"/>
              <a:t>folder</a:t>
            </a:r>
            <a:r>
              <a:rPr lang="cs-CZ" dirty="0"/>
              <a:t> </a:t>
            </a:r>
            <a:r>
              <a:rPr lang="en-US" dirty="0"/>
              <a:t>2]</a:t>
            </a:r>
            <a:endParaRPr dirty="0"/>
          </a:p>
        </p:txBody>
      </p:sp>
      <p:sp>
        <p:nvSpPr>
          <p:cNvPr id="166" name="Google Shape;166;p31"/>
          <p:cNvSpPr txBox="1"/>
          <p:nvPr/>
        </p:nvSpPr>
        <p:spPr>
          <a:xfrm>
            <a:off x="263352" y="2348880"/>
            <a:ext cx="11809312" cy="410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Simon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//text</a:t>
            </a:r>
            <a:endParaRPr lang="cs-CZ" sz="3000" b="1" dirty="0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favoriteNumber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cs-CZ" sz="30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endParaRPr lang="en-US" sz="3000" b="1" dirty="0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biggestFear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blank</a:t>
            </a:r>
            <a:endParaRPr lang="cs-CZ" sz="30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pocket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"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keys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"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</a:rPr>
              <a:t>,</a:t>
            </a:r>
            <a:r>
              <a:rPr lang="en-US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3000" b="1" dirty="0">
                <a:solidFill>
                  <a:schemeClr val="accent2"/>
                </a:solidFill>
                <a:latin typeface="Consolas"/>
                <a:ea typeface="Consolas"/>
                <a:cs typeface="Consolas"/>
              </a:rPr>
              <a:t>2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</a:rPr>
              <a:t>,</a:t>
            </a:r>
            <a:r>
              <a:rPr lang="en-US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"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phone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"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</a:rPr>
              <a:t>,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 </a:t>
            </a:r>
            <a:r>
              <a:rPr lang="en-US" sz="3000" b="1" dirty="0">
                <a:solidFill>
                  <a:schemeClr val="accent2"/>
                </a:solidFill>
                <a:latin typeface="Consolas"/>
                <a:ea typeface="Consolas"/>
                <a:cs typeface="Consolas"/>
              </a:rPr>
              <a:t>1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</a:rPr>
              <a:t>,</a:t>
            </a:r>
            <a:r>
              <a:rPr lang="en-US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"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gold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"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</a:rPr>
              <a:t>,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3000" b="1" dirty="0">
                <a:solidFill>
                  <a:schemeClr val="accent2"/>
                </a:solidFill>
                <a:latin typeface="Consolas"/>
                <a:ea typeface="Consolas"/>
                <a:cs typeface="Consolas"/>
              </a:rPr>
              <a:t>7</a:t>
            </a:r>
            <a:r>
              <a:rPr lang="en-US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//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array</a:t>
            </a:r>
            <a:b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dog = 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"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Tony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"</a:t>
            </a:r>
            <a:r>
              <a:rPr lang="en-US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</a:rPr>
              <a:t>,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3000" b="1" dirty="0">
                <a:solidFill>
                  <a:schemeClr val="accent2"/>
                </a:solidFill>
                <a:latin typeface="Consolas"/>
                <a:ea typeface="Consolas"/>
                <a:cs typeface="Consolas"/>
              </a:rPr>
              <a:t>2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</a:rPr>
              <a:t>,</a:t>
            </a:r>
            <a:r>
              <a:rPr lang="en-US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</a:rPr>
              <a:t>color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</a:rPr>
              <a:t>: 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"</a:t>
            </a:r>
            <a:r>
              <a:rPr lang="cs-CZ" sz="30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black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"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endParaRPr lang="cs-CZ" sz="3000" b="1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en-US" sz="3600" b="1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sz="3600" b="1" dirty="0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4294967295"/>
          </p:nvPr>
        </p:nvSpPr>
        <p:spPr>
          <a:xfrm>
            <a:off x="964650" y="1378149"/>
            <a:ext cx="10134600" cy="13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cs-CZ" dirty="0"/>
              <a:t>- Slouží pro ukládání dat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0690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Proměnné</a:t>
            </a:r>
            <a:r>
              <a:rPr lang="en-US" dirty="0"/>
              <a:t> [</a:t>
            </a:r>
            <a:r>
              <a:rPr lang="cs-CZ" dirty="0" err="1"/>
              <a:t>folder</a:t>
            </a:r>
            <a:r>
              <a:rPr lang="cs-CZ" dirty="0"/>
              <a:t> </a:t>
            </a:r>
            <a:r>
              <a:rPr lang="en-US" dirty="0"/>
              <a:t>3]</a:t>
            </a:r>
            <a:endParaRPr dirty="0"/>
          </a:p>
        </p:txBody>
      </p:sp>
      <p:sp>
        <p:nvSpPr>
          <p:cNvPr id="166" name="Google Shape;166;p31"/>
          <p:cNvSpPr txBox="1"/>
          <p:nvPr/>
        </p:nvSpPr>
        <p:spPr>
          <a:xfrm>
            <a:off x="1127448" y="3356992"/>
            <a:ext cx="10945216" cy="350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Simon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favoriteNumber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cs-CZ" sz="30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</a:p>
          <a:p>
            <a:pPr>
              <a:lnSpc>
                <a:spcPct val="115000"/>
              </a:lnSpc>
            </a:pP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computer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Dell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Peter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endParaRPr lang="cs-CZ" sz="3000" b="1" dirty="0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favoriteNumber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cs-CZ" sz="30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//ok</a:t>
            </a:r>
          </a:p>
          <a:p>
            <a:pPr>
              <a:lnSpc>
                <a:spcPct val="115000"/>
              </a:lnSpc>
            </a:pP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computer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//ok</a:t>
            </a:r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4294967295"/>
          </p:nvPr>
        </p:nvSpPr>
        <p:spPr>
          <a:xfrm>
            <a:off x="964650" y="1378148"/>
            <a:ext cx="10134600" cy="226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cs-CZ" dirty="0"/>
              <a:t>Deklarace pomocí </a:t>
            </a:r>
            <a:r>
              <a:rPr lang="cs-CZ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const</a:t>
            </a:r>
            <a:r>
              <a:rPr lang="cs-CZ" dirty="0">
                <a:solidFill>
                  <a:schemeClr val="tx1"/>
                </a:solidFill>
              </a:rPr>
              <a:t> : nemění se po deklaraci</a:t>
            </a:r>
            <a:endParaRPr lang="cs-CZ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lvl="0" indent="-4572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cs-CZ" dirty="0"/>
              <a:t>Deklarace pomocí </a:t>
            </a:r>
            <a:r>
              <a:rPr lang="cs-CZ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let </a:t>
            </a:r>
            <a:r>
              <a:rPr lang="cs-CZ" dirty="0">
                <a:solidFill>
                  <a:schemeClr val="tx1"/>
                </a:solidFill>
              </a:rPr>
              <a:t>/</a:t>
            </a:r>
            <a:r>
              <a:rPr lang="cs-CZ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var </a:t>
            </a:r>
            <a:r>
              <a:rPr lang="cs-CZ" dirty="0">
                <a:solidFill>
                  <a:schemeClr val="tx1"/>
                </a:solidFill>
              </a:rPr>
              <a:t>: může se měnit po deklaraci</a:t>
            </a:r>
            <a:endParaRPr lang="cs-CZ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cs-CZ" dirty="0">
                <a:solidFill>
                  <a:schemeClr val="tx1"/>
                </a:solidFill>
              </a:rPr>
              <a:t>Deklarace </a:t>
            </a:r>
            <a:r>
              <a:rPr lang="cs-CZ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var </a:t>
            </a:r>
            <a:r>
              <a:rPr lang="cs-CZ" dirty="0">
                <a:solidFill>
                  <a:schemeClr val="tx1"/>
                </a:solidFill>
              </a:rPr>
              <a:t>(je původní, dnes se tolik nepoužívá)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818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cs-CZ" dirty="0"/>
              <a:t>Proměnné</a:t>
            </a:r>
            <a:r>
              <a:rPr lang="en-US" dirty="0"/>
              <a:t> [</a:t>
            </a:r>
            <a:r>
              <a:rPr lang="cs-CZ" dirty="0" err="1"/>
              <a:t>folder</a:t>
            </a:r>
            <a:r>
              <a:rPr lang="cs-CZ" dirty="0"/>
              <a:t> </a:t>
            </a:r>
            <a:r>
              <a:rPr lang="en-US" dirty="0"/>
              <a:t>4]</a:t>
            </a:r>
            <a:endParaRPr dirty="0"/>
          </a:p>
        </p:txBody>
      </p:sp>
      <p:sp>
        <p:nvSpPr>
          <p:cNvPr id="166" name="Google Shape;166;p31"/>
          <p:cNvSpPr txBox="1"/>
          <p:nvPr/>
        </p:nvSpPr>
        <p:spPr>
          <a:xfrm>
            <a:off x="1127448" y="3284984"/>
            <a:ext cx="9361040" cy="350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input1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prompt(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Zadej první číslo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input2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prompt(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Zadej první číslo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cs-CZ" sz="3000" b="1" dirty="0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input1 + input2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cs-CZ" sz="3000" b="1" dirty="0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resultNotice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Součet je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cs-CZ" sz="3000" b="1" dirty="0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cs-CZ" sz="30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resultNotice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4294967295"/>
          </p:nvPr>
        </p:nvSpPr>
        <p:spPr>
          <a:xfrm>
            <a:off x="964650" y="1378148"/>
            <a:ext cx="10134600" cy="1546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cs-CZ" dirty="0"/>
              <a:t>Do proměnné lze uložit i příkaz</a:t>
            </a: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cs-CZ" dirty="0">
                <a:solidFill>
                  <a:schemeClr val="tx1"/>
                </a:solidFill>
              </a:rPr>
              <a:t>…vyzkoušejte si to sami</a:t>
            </a:r>
          </a:p>
        </p:txBody>
      </p:sp>
    </p:spTree>
    <p:extLst>
      <p:ext uri="{BB962C8B-B14F-4D97-AF65-F5344CB8AC3E}">
        <p14:creationId xmlns:p14="http://schemas.microsoft.com/office/powerpoint/2010/main" val="1190234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cs-CZ" dirty="0"/>
              <a:t>Proměnné</a:t>
            </a:r>
            <a:r>
              <a:rPr lang="en-US" dirty="0"/>
              <a:t> [</a:t>
            </a:r>
            <a:r>
              <a:rPr lang="cs-CZ" dirty="0" err="1"/>
              <a:t>folder</a:t>
            </a:r>
            <a:r>
              <a:rPr lang="cs-CZ" dirty="0"/>
              <a:t> </a:t>
            </a:r>
            <a:r>
              <a:rPr lang="en-US" dirty="0"/>
              <a:t>4]</a:t>
            </a:r>
            <a:endParaRPr dirty="0"/>
          </a:p>
        </p:txBody>
      </p:sp>
      <p:sp>
        <p:nvSpPr>
          <p:cNvPr id="166" name="Google Shape;166;p31"/>
          <p:cNvSpPr txBox="1"/>
          <p:nvPr/>
        </p:nvSpPr>
        <p:spPr>
          <a:xfrm>
            <a:off x="407368" y="2360960"/>
            <a:ext cx="11593288" cy="436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input1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cs-CZ" sz="3000" b="1" dirty="0" err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parseInt</a:t>
            </a:r>
            <a:r>
              <a:rPr lang="cs-CZ" sz="30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prompt(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Zadej první číslo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30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input2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cs-CZ" sz="3000" b="1" dirty="0" err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parseInt</a:t>
            </a:r>
            <a:r>
              <a:rPr lang="cs-CZ" sz="30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prompt(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Zadej první číslo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30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cs-CZ" sz="3000" b="1" dirty="0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input1 + input2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cs-CZ" sz="3000" b="1" dirty="0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resultNotice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Součet je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cs-CZ" sz="3000" b="1" dirty="0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cs-CZ" sz="30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resultNotice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4294967295"/>
          </p:nvPr>
        </p:nvSpPr>
        <p:spPr>
          <a:xfrm>
            <a:off x="964650" y="1378149"/>
            <a:ext cx="10134600" cy="970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cs-CZ" dirty="0"/>
              <a:t>Do proměnné lze uložit i příkaz</a:t>
            </a:r>
            <a:endParaRPr lang="cs-CZ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28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accent6"/>
                </a:solidFill>
              </a:rPr>
              <a:t>&gt; </a:t>
            </a:r>
            <a:r>
              <a:rPr lang="cs-CZ" b="1" u="sng" dirty="0">
                <a:solidFill>
                  <a:schemeClr val="accent6"/>
                </a:solidFill>
              </a:rPr>
              <a:t>Samostatná práce 1</a:t>
            </a:r>
            <a:endParaRPr b="1" u="sng" dirty="0">
              <a:solidFill>
                <a:schemeClr val="accent6"/>
              </a:solidFill>
            </a:endParaRPr>
          </a:p>
        </p:txBody>
      </p:sp>
      <p:sp>
        <p:nvSpPr>
          <p:cNvPr id="166" name="Google Shape;166;p31"/>
          <p:cNvSpPr txBox="1"/>
          <p:nvPr/>
        </p:nvSpPr>
        <p:spPr>
          <a:xfrm>
            <a:off x="1343472" y="2996952"/>
            <a:ext cx="9649072" cy="280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příklady příkazů</a:t>
            </a:r>
            <a:endParaRPr lang="en-US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prompt(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Sem dej dotaz uživatele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cs-CZ" sz="30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Tady uživateli něco oznam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prompt(</a:t>
            </a:r>
            <a:r>
              <a:rPr lang="cs-CZ" sz="30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myVariable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cs-CZ" sz="30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otherVariable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cs-CZ" sz="30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4294967295"/>
          </p:nvPr>
        </p:nvSpPr>
        <p:spPr>
          <a:xfrm>
            <a:off x="964650" y="1378149"/>
            <a:ext cx="10134600" cy="970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cs-CZ" dirty="0"/>
              <a:t>Vytvořte program, který se zeptá uživatele na jeho jméno a pak ho program pozdraví</a:t>
            </a: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lang="cs-CZ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816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Komentáře</a:t>
            </a:r>
          </a:p>
        </p:txBody>
      </p:sp>
    </p:spTree>
    <p:extLst>
      <p:ext uri="{BB962C8B-B14F-4D97-AF65-F5344CB8AC3E}">
        <p14:creationId xmlns:p14="http://schemas.microsoft.com/office/powerpoint/2010/main" val="4248626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Komentáře</a:t>
            </a:r>
            <a:endParaRPr dirty="0"/>
          </a:p>
        </p:txBody>
      </p:sp>
      <p:sp>
        <p:nvSpPr>
          <p:cNvPr id="166" name="Google Shape;166;p31"/>
          <p:cNvSpPr txBox="1"/>
          <p:nvPr/>
        </p:nvSpPr>
        <p:spPr>
          <a:xfrm>
            <a:off x="1343472" y="2636912"/>
            <a:ext cx="9649072" cy="3168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prompt(</a:t>
            </a:r>
            <a:r>
              <a:rPr lang="cs-CZ" sz="30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questionString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here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ask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user</a:t>
            </a:r>
          </a:p>
          <a:p>
            <a:pPr>
              <a:lnSpc>
                <a:spcPct val="115000"/>
              </a:lnSpc>
            </a:pP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cs-CZ" sz="3000" b="1" dirty="0" err="1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cs-CZ" sz="3000" b="1" dirty="0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r>
              <a:rPr lang="cs-CZ" sz="3000" b="1" dirty="0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will</a:t>
            </a:r>
            <a:r>
              <a:rPr lang="cs-CZ" sz="3000" b="1" dirty="0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not run</a:t>
            </a:r>
          </a:p>
          <a:p>
            <a:pPr lvl="0">
              <a:lnSpc>
                <a:spcPct val="115000"/>
              </a:lnSpc>
            </a:pP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/*prompt(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myVariable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otherVariable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*/ </a:t>
            </a:r>
            <a:r>
              <a:rPr lang="cs-CZ" sz="3000" b="1" dirty="0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cs-CZ" sz="3000" b="1" dirty="0" err="1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cs-CZ" sz="3000" b="1" dirty="0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will</a:t>
            </a:r>
            <a:r>
              <a:rPr lang="cs-CZ" sz="3000" b="1" dirty="0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not run</a:t>
            </a:r>
          </a:p>
          <a:p>
            <a:pPr>
              <a:lnSpc>
                <a:spcPct val="115000"/>
              </a:lnSpc>
            </a:pP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cs-CZ" sz="30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4294967295"/>
          </p:nvPr>
        </p:nvSpPr>
        <p:spPr>
          <a:xfrm>
            <a:off x="964650" y="1378149"/>
            <a:ext cx="10134600" cy="970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cs-CZ" dirty="0"/>
              <a:t>Slouží nám k tomu, abychom vložili poznámku</a:t>
            </a: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lang="cs-CZ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993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 err="1"/>
              <a:t>Podmíny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600" dirty="0"/>
              <a:t>…tady začíná programování</a:t>
            </a:r>
            <a:endParaRPr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text 5">
            <a:extLst>
              <a:ext uri="{FF2B5EF4-FFF2-40B4-BE49-F238E27FC236}">
                <a16:creationId xmlns:a16="http://schemas.microsoft.com/office/drawing/2014/main" id="{8CC9B7BA-F92B-4516-88A4-02CE7A5B0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660" y="1378151"/>
            <a:ext cx="6931540" cy="3491009"/>
          </a:xfrm>
        </p:spPr>
        <p:txBody>
          <a:bodyPr/>
          <a:lstStyle/>
          <a:p>
            <a:r>
              <a:rPr lang="cs-CZ" dirty="0"/>
              <a:t>Vzděláním ekonom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b="1" dirty="0"/>
              <a:t>VŠE</a:t>
            </a:r>
            <a:r>
              <a:rPr lang="cs-CZ" dirty="0"/>
              <a:t> (PhD.)</a:t>
            </a:r>
          </a:p>
          <a:p>
            <a:r>
              <a:rPr lang="cs-CZ" b="1" dirty="0"/>
              <a:t>Web developer </a:t>
            </a:r>
            <a:r>
              <a:rPr lang="cs-CZ" dirty="0"/>
              <a:t>od 2018 (front end)</a:t>
            </a:r>
          </a:p>
          <a:p>
            <a:r>
              <a:rPr lang="cs-CZ" dirty="0"/>
              <a:t>Od 2019: developer v </a:t>
            </a:r>
            <a:r>
              <a:rPr lang="cs-CZ" b="1" dirty="0"/>
              <a:t>Solitea a. s.</a:t>
            </a:r>
          </a:p>
          <a:p>
            <a:r>
              <a:rPr lang="cs-CZ" b="1" dirty="0"/>
              <a:t>Lektor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dirty="0"/>
              <a:t>Python – </a:t>
            </a:r>
            <a:r>
              <a:rPr lang="cs-CZ" dirty="0" err="1"/>
              <a:t>Compeduo</a:t>
            </a:r>
            <a:r>
              <a:rPr lang="cs-CZ" dirty="0"/>
              <a:t> 2019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dirty="0"/>
              <a:t>HTML, CSS a </a:t>
            </a:r>
            <a:r>
              <a:rPr lang="cs-CZ" dirty="0" err="1"/>
              <a:t>Javascript</a:t>
            </a:r>
            <a:r>
              <a:rPr lang="cs-CZ" dirty="0"/>
              <a:t> – </a:t>
            </a:r>
            <a:r>
              <a:rPr lang="cs-CZ" dirty="0" err="1"/>
              <a:t>Czechitas</a:t>
            </a:r>
            <a:r>
              <a:rPr lang="cs-CZ" dirty="0"/>
              <a:t> 2020</a:t>
            </a:r>
          </a:p>
          <a:p>
            <a:pPr lvl="1"/>
            <a:endParaRPr lang="cs-CZ" b="1" dirty="0"/>
          </a:p>
        </p:txBody>
      </p:sp>
      <p:sp>
        <p:nvSpPr>
          <p:cNvPr id="5" name="Nadpis 4">
            <a:extLst>
              <a:ext uri="{FF2B5EF4-FFF2-40B4-BE49-F238E27FC236}">
                <a16:creationId xmlns:a16="http://schemas.microsoft.com/office/drawing/2014/main" id="{D249D0CE-58F6-4ABC-9DA5-0225222E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Šimon Buryan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1E33377-4459-4824-A161-8B5788E6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987" y="1268760"/>
            <a:ext cx="3107273" cy="399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95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Podmínky</a:t>
            </a:r>
            <a:endParaRPr dirty="0"/>
          </a:p>
        </p:txBody>
      </p:sp>
      <p:sp>
        <p:nvSpPr>
          <p:cNvPr id="166" name="Google Shape;166;p31"/>
          <p:cNvSpPr txBox="1"/>
          <p:nvPr/>
        </p:nvSpPr>
        <p:spPr>
          <a:xfrm>
            <a:off x="1127448" y="3212976"/>
            <a:ext cx="9865096" cy="230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endParaRPr lang="cs-CZ" sz="30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4294967295"/>
          </p:nvPr>
        </p:nvSpPr>
        <p:spPr>
          <a:xfrm>
            <a:off x="964650" y="1378148"/>
            <a:ext cx="10134600" cy="226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cs-CZ" dirty="0"/>
              <a:t>Podmínky jsou základní prostředek jak dát programu jistou logiku</a:t>
            </a:r>
            <a:endParaRPr lang="cs-CZ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lvl="0" indent="-4572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cs-CZ" dirty="0"/>
              <a:t>Pokud </a:t>
            </a:r>
            <a:r>
              <a:rPr lang="cs-CZ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cs-CZ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cs-CZ" dirty="0">
                <a:solidFill>
                  <a:schemeClr val="tx1"/>
                </a:solidFill>
              </a:rPr>
              <a:t>jinak</a:t>
            </a:r>
            <a:r>
              <a:rPr lang="cs-CZ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cs-CZ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r>
              <a:rPr lang="cs-CZ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400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Podmínky </a:t>
            </a:r>
            <a:r>
              <a:rPr lang="en-US" dirty="0"/>
              <a:t>[</a:t>
            </a:r>
            <a:r>
              <a:rPr lang="cs-CZ" dirty="0" err="1"/>
              <a:t>folder</a:t>
            </a:r>
            <a:r>
              <a:rPr lang="cs-CZ" dirty="0"/>
              <a:t> 5</a:t>
            </a:r>
            <a:r>
              <a:rPr lang="en-US" dirty="0"/>
              <a:t>]</a:t>
            </a:r>
            <a:endParaRPr dirty="0"/>
          </a:p>
        </p:txBody>
      </p:sp>
      <p:sp>
        <p:nvSpPr>
          <p:cNvPr id="166" name="Google Shape;166;p31"/>
          <p:cNvSpPr txBox="1"/>
          <p:nvPr/>
        </p:nvSpPr>
        <p:spPr>
          <a:xfrm>
            <a:off x="1127448" y="1484784"/>
            <a:ext cx="9865096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===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Simon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cs-CZ" sz="30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Vítej zpátky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3000" b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15000"/>
              </a:lnSpc>
            </a:pPr>
            <a:b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rollResult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=== </a:t>
            </a:r>
            <a:r>
              <a:rPr lang="cs-CZ" sz="30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cs-CZ" sz="30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Házej kostkou znova!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3000" b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cs-CZ" sz="30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cs-CZ" sz="30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Váš hod je roven: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rollResult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3000" b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cs-CZ" sz="30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cs-CZ" sz="30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05798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cs-CZ" dirty="0"/>
              <a:t>Podmínky </a:t>
            </a:r>
            <a:r>
              <a:rPr lang="en-US" dirty="0"/>
              <a:t>[</a:t>
            </a:r>
            <a:r>
              <a:rPr lang="cs-CZ" dirty="0" err="1"/>
              <a:t>folder</a:t>
            </a:r>
            <a:r>
              <a:rPr lang="cs-CZ" dirty="0"/>
              <a:t> 6</a:t>
            </a:r>
            <a:r>
              <a:rPr lang="en-US" dirty="0"/>
              <a:t>]</a:t>
            </a:r>
            <a:endParaRPr dirty="0"/>
          </a:p>
        </p:txBody>
      </p:sp>
      <p:sp>
        <p:nvSpPr>
          <p:cNvPr id="166" name="Google Shape;166;p31"/>
          <p:cNvSpPr txBox="1"/>
          <p:nvPr/>
        </p:nvSpPr>
        <p:spPr>
          <a:xfrm>
            <a:off x="1127448" y="1268760"/>
            <a:ext cx="9865096" cy="525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plat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30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r>
              <a:rPr lang="cs-CZ" sz="30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cs-CZ" sz="30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0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Juch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ů!!!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30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cs-CZ" sz="30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plat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cs-CZ" sz="3000" b="1" dirty="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50000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cs-CZ" sz="30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Docela dobrý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30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cs-CZ" sz="30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plat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cs-CZ" sz="3000" b="1" dirty="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30000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cs-CZ" sz="30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Fňuk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30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cs-CZ" sz="30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cs-CZ" sz="30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Něco je velice špatně :-(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30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cs-CZ" sz="30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176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Podmínky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3200" dirty="0"/>
              <a:t>V podmínkách můžeme používat logické operátory:</a:t>
            </a:r>
          </a:p>
          <a:p>
            <a:pPr lvl="1"/>
            <a:r>
              <a:rPr lang="cs-CZ" sz="2800" dirty="0" err="1">
                <a:solidFill>
                  <a:schemeClr val="accent1"/>
                </a:solidFill>
              </a:rPr>
              <a:t>proměnnáA</a:t>
            </a:r>
            <a:r>
              <a:rPr lang="cs-CZ" sz="2800" dirty="0"/>
              <a:t> a zároveň </a:t>
            </a:r>
            <a:r>
              <a:rPr lang="cs-CZ" sz="2800" dirty="0" err="1">
                <a:solidFill>
                  <a:schemeClr val="accent1"/>
                </a:solidFill>
              </a:rPr>
              <a:t>proměnnáB</a:t>
            </a:r>
            <a:r>
              <a:rPr lang="cs-CZ" sz="2800" dirty="0"/>
              <a:t> </a:t>
            </a:r>
          </a:p>
          <a:p>
            <a:pPr lvl="2"/>
            <a:r>
              <a:rPr lang="cs-CZ" sz="2400" dirty="0"/>
              <a:t>Znak: &amp;&amp;</a:t>
            </a:r>
          </a:p>
          <a:p>
            <a:pPr lvl="1"/>
            <a:r>
              <a:rPr lang="cs-CZ" sz="2800" dirty="0" err="1">
                <a:solidFill>
                  <a:schemeClr val="accent1"/>
                </a:solidFill>
              </a:rPr>
              <a:t>proměnnáA</a:t>
            </a:r>
            <a:r>
              <a:rPr lang="cs-CZ" sz="2800" dirty="0"/>
              <a:t> nebo </a:t>
            </a:r>
            <a:r>
              <a:rPr lang="cs-CZ" sz="2800" dirty="0" err="1">
                <a:solidFill>
                  <a:schemeClr val="accent1"/>
                </a:solidFill>
              </a:rPr>
              <a:t>proměnnáB</a:t>
            </a:r>
            <a:endParaRPr lang="cs-CZ" sz="2800" dirty="0">
              <a:solidFill>
                <a:schemeClr val="accent1"/>
              </a:solidFill>
            </a:endParaRPr>
          </a:p>
          <a:p>
            <a:pPr lvl="2"/>
            <a:r>
              <a:rPr lang="cs-CZ" sz="2400" dirty="0"/>
              <a:t>Znak: ||</a:t>
            </a:r>
          </a:p>
          <a:p>
            <a:pPr lvl="1"/>
            <a:r>
              <a:rPr lang="cs-CZ" sz="2800" dirty="0"/>
              <a:t>Obracení pravdivosti (pravda </a:t>
            </a:r>
            <a:r>
              <a:rPr lang="en-US" sz="2800" dirty="0">
                <a:sym typeface="Wingdings" panose="05000000000000000000" pitchFamily="2" charset="2"/>
              </a:rPr>
              <a:t> </a:t>
            </a:r>
            <a:r>
              <a:rPr lang="en-US" sz="2800" dirty="0" err="1">
                <a:sym typeface="Wingdings" panose="05000000000000000000" pitchFamily="2" charset="2"/>
              </a:rPr>
              <a:t>nepravda</a:t>
            </a:r>
            <a:r>
              <a:rPr lang="cs-CZ" sz="2800" dirty="0"/>
              <a:t>)</a:t>
            </a:r>
          </a:p>
          <a:p>
            <a:pPr lvl="2"/>
            <a:r>
              <a:rPr lang="cs-CZ" sz="2400" dirty="0"/>
              <a:t>Znak: !</a:t>
            </a:r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26805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Podmínky</a:t>
            </a:r>
            <a:r>
              <a:rPr lang="en-US" dirty="0"/>
              <a:t> [</a:t>
            </a:r>
            <a:r>
              <a:rPr lang="cs-CZ" dirty="0" err="1"/>
              <a:t>folder</a:t>
            </a:r>
            <a:r>
              <a:rPr lang="cs-CZ" dirty="0"/>
              <a:t> </a:t>
            </a:r>
            <a:r>
              <a:rPr lang="en-US" dirty="0"/>
              <a:t>7]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idx="1"/>
          </p:nvPr>
        </p:nvSpPr>
        <p:spPr>
          <a:xfrm>
            <a:off x="964660" y="1378150"/>
            <a:ext cx="10134600" cy="5075185"/>
          </a:xfrm>
        </p:spPr>
        <p:txBody>
          <a:bodyPr/>
          <a:lstStyle/>
          <a:p>
            <a:pPr marL="50800" indent="0">
              <a:buNone/>
            </a:pPr>
            <a:r>
              <a:rPr lang="cs-CZ" sz="1800" dirty="0" err="1"/>
              <a:t>const</a:t>
            </a:r>
            <a:r>
              <a:rPr lang="cs-CZ" sz="1800" dirty="0"/>
              <a:t> </a:t>
            </a:r>
            <a:r>
              <a:rPr lang="cs-CZ" sz="1800" dirty="0" err="1"/>
              <a:t>richPerson</a:t>
            </a:r>
            <a:r>
              <a:rPr lang="cs-CZ" sz="1800" dirty="0"/>
              <a:t> = prompt("Máš hodně peněz? - 1 pro 'ano', 0 pro 'ne'");</a:t>
            </a:r>
          </a:p>
          <a:p>
            <a:pPr marL="50800" indent="0">
              <a:buNone/>
            </a:pPr>
            <a:r>
              <a:rPr lang="cs-CZ" sz="1800" dirty="0" err="1"/>
              <a:t>const</a:t>
            </a:r>
            <a:r>
              <a:rPr lang="cs-CZ" sz="1800" dirty="0"/>
              <a:t> </a:t>
            </a:r>
            <a:r>
              <a:rPr lang="cs-CZ" sz="1800" dirty="0" err="1"/>
              <a:t>animalLover</a:t>
            </a:r>
            <a:r>
              <a:rPr lang="cs-CZ" sz="1800" dirty="0"/>
              <a:t> = prompt("Máš rád zvířata? - 1 pro 'ano', 0 pro 'ne'");</a:t>
            </a:r>
          </a:p>
          <a:p>
            <a:pPr marL="50800" indent="0">
              <a:buNone/>
            </a:pPr>
            <a:r>
              <a:rPr lang="cs-CZ" sz="1800" dirty="0" err="1"/>
              <a:t>const</a:t>
            </a:r>
            <a:r>
              <a:rPr lang="cs-CZ" sz="1800" dirty="0"/>
              <a:t> </a:t>
            </a:r>
            <a:r>
              <a:rPr lang="cs-CZ" sz="1800" dirty="0" err="1"/>
              <a:t>cityInhabitant</a:t>
            </a:r>
            <a:r>
              <a:rPr lang="cs-CZ" sz="1800" dirty="0"/>
              <a:t> = prompt("Žiješ ve městě? - 1 pro 'ano', 0 pro 'ne'");</a:t>
            </a:r>
          </a:p>
          <a:p>
            <a:pPr marL="50800" indent="0">
              <a:buNone/>
            </a:pPr>
            <a:endParaRPr lang="cs-CZ" sz="1800" dirty="0"/>
          </a:p>
          <a:p>
            <a:pPr marL="50800" indent="0">
              <a:buNone/>
            </a:pPr>
            <a:r>
              <a:rPr lang="cs-CZ" sz="1800" dirty="0" err="1"/>
              <a:t>if</a:t>
            </a:r>
            <a:r>
              <a:rPr lang="cs-CZ" sz="1800" dirty="0"/>
              <a:t> (</a:t>
            </a:r>
            <a:r>
              <a:rPr lang="cs-CZ" sz="1800" dirty="0" err="1"/>
              <a:t>richPerson</a:t>
            </a:r>
            <a:r>
              <a:rPr lang="cs-CZ" sz="1800" dirty="0"/>
              <a:t> === "1" &amp;&amp; </a:t>
            </a:r>
            <a:r>
              <a:rPr lang="cs-CZ" sz="1800" dirty="0" err="1"/>
              <a:t>animalLover</a:t>
            </a:r>
            <a:r>
              <a:rPr lang="cs-CZ" sz="1800" dirty="0"/>
              <a:t> === "1" &amp;&amp; </a:t>
            </a:r>
            <a:r>
              <a:rPr lang="cs-CZ" sz="1800" dirty="0" err="1"/>
              <a:t>cityInhabitant</a:t>
            </a:r>
            <a:r>
              <a:rPr lang="cs-CZ" sz="1800" dirty="0"/>
              <a:t> === "0") {</a:t>
            </a:r>
          </a:p>
          <a:p>
            <a:pPr marL="50800" indent="0">
              <a:buNone/>
            </a:pPr>
            <a:r>
              <a:rPr lang="cs-CZ" sz="1800" dirty="0"/>
              <a:t>  </a:t>
            </a:r>
            <a:r>
              <a:rPr lang="en-US" sz="1800" dirty="0"/>
              <a:t>	</a:t>
            </a:r>
            <a:r>
              <a:rPr lang="cs-CZ" sz="1800" dirty="0"/>
              <a:t>console.log("Kup si koně.");</a:t>
            </a:r>
          </a:p>
          <a:p>
            <a:pPr marL="50800" indent="0">
              <a:buNone/>
            </a:pPr>
            <a:r>
              <a:rPr lang="cs-CZ" sz="1800" dirty="0"/>
              <a:t>} </a:t>
            </a:r>
            <a:r>
              <a:rPr lang="cs-CZ" sz="1800" dirty="0" err="1"/>
              <a:t>else</a:t>
            </a:r>
            <a:r>
              <a:rPr lang="cs-CZ" sz="1800" dirty="0"/>
              <a:t> </a:t>
            </a:r>
            <a:r>
              <a:rPr lang="cs-CZ" sz="1800" dirty="0" err="1"/>
              <a:t>if</a:t>
            </a:r>
            <a:r>
              <a:rPr lang="cs-CZ" sz="1800" dirty="0"/>
              <a:t> (</a:t>
            </a:r>
            <a:r>
              <a:rPr lang="cs-CZ" sz="1800" dirty="0" err="1"/>
              <a:t>richPerson</a:t>
            </a:r>
            <a:r>
              <a:rPr lang="cs-CZ" sz="1800" dirty="0"/>
              <a:t> === "1" || </a:t>
            </a:r>
            <a:r>
              <a:rPr lang="cs-CZ" sz="1800" dirty="0" err="1"/>
              <a:t>animalLover</a:t>
            </a:r>
            <a:r>
              <a:rPr lang="cs-CZ" sz="1800" dirty="0"/>
              <a:t> === "0") {</a:t>
            </a:r>
          </a:p>
          <a:p>
            <a:pPr marL="50800" indent="0">
              <a:buNone/>
            </a:pPr>
            <a:r>
              <a:rPr lang="cs-CZ" sz="1800" dirty="0"/>
              <a:t>  </a:t>
            </a:r>
            <a:r>
              <a:rPr lang="en-US" sz="1800" dirty="0"/>
              <a:t>	</a:t>
            </a:r>
            <a:r>
              <a:rPr lang="cs-CZ" sz="1800" dirty="0"/>
              <a:t>console.log("Kup si Porsche.");</a:t>
            </a:r>
          </a:p>
          <a:p>
            <a:pPr marL="50800" indent="0">
              <a:buNone/>
            </a:pPr>
            <a:r>
              <a:rPr lang="cs-CZ" sz="1800" dirty="0"/>
              <a:t>} </a:t>
            </a:r>
            <a:r>
              <a:rPr lang="cs-CZ" sz="1800" dirty="0" err="1"/>
              <a:t>else</a:t>
            </a:r>
            <a:r>
              <a:rPr lang="cs-CZ" sz="1800" dirty="0"/>
              <a:t> </a:t>
            </a:r>
            <a:r>
              <a:rPr lang="cs-CZ" sz="1800" dirty="0" err="1"/>
              <a:t>if</a:t>
            </a:r>
            <a:r>
              <a:rPr lang="cs-CZ" sz="1800" dirty="0"/>
              <a:t> (</a:t>
            </a:r>
            <a:r>
              <a:rPr lang="cs-CZ" sz="1800" dirty="0" err="1"/>
              <a:t>richPerson</a:t>
            </a:r>
            <a:r>
              <a:rPr lang="cs-CZ" sz="1800" dirty="0"/>
              <a:t> === "0" &amp;&amp; </a:t>
            </a:r>
            <a:r>
              <a:rPr lang="cs-CZ" sz="1800" dirty="0" err="1"/>
              <a:t>animalLover</a:t>
            </a:r>
            <a:r>
              <a:rPr lang="cs-CZ" sz="1800" dirty="0"/>
              <a:t> === "1" &amp;&amp; !(</a:t>
            </a:r>
            <a:r>
              <a:rPr lang="cs-CZ" sz="1800" dirty="0" err="1"/>
              <a:t>cityInhabitant</a:t>
            </a:r>
            <a:r>
              <a:rPr lang="cs-CZ" sz="1800" dirty="0"/>
              <a:t> === "0")) {</a:t>
            </a:r>
          </a:p>
          <a:p>
            <a:pPr marL="50800" indent="0">
              <a:buNone/>
            </a:pPr>
            <a:r>
              <a:rPr lang="cs-CZ" sz="1800" dirty="0"/>
              <a:t> </a:t>
            </a:r>
            <a:r>
              <a:rPr lang="en-US" sz="1800" dirty="0"/>
              <a:t>	</a:t>
            </a:r>
            <a:r>
              <a:rPr lang="cs-CZ" sz="1800" dirty="0"/>
              <a:t>console.log("Kup si morče.");</a:t>
            </a:r>
          </a:p>
          <a:p>
            <a:pPr marL="50800" indent="0">
              <a:buNone/>
            </a:pPr>
            <a:r>
              <a:rPr lang="cs-CZ" sz="1800" dirty="0"/>
              <a:t>} </a:t>
            </a:r>
            <a:r>
              <a:rPr lang="cs-CZ" sz="1800" dirty="0" err="1"/>
              <a:t>else</a:t>
            </a:r>
            <a:r>
              <a:rPr lang="cs-CZ" sz="1800" dirty="0"/>
              <a:t> {</a:t>
            </a:r>
          </a:p>
          <a:p>
            <a:pPr marL="50800" indent="0">
              <a:buNone/>
            </a:pPr>
            <a:r>
              <a:rPr lang="cs-CZ" sz="1800" dirty="0"/>
              <a:t>  </a:t>
            </a:r>
            <a:r>
              <a:rPr lang="en-US" sz="1800" dirty="0"/>
              <a:t>	</a:t>
            </a:r>
            <a:r>
              <a:rPr lang="cs-CZ" sz="1800" dirty="0"/>
              <a:t>console.log("Kup si čokoládu.");</a:t>
            </a:r>
          </a:p>
          <a:p>
            <a:pPr marL="50800" indent="0">
              <a:buNone/>
            </a:pPr>
            <a:r>
              <a:rPr lang="cs-CZ" sz="1800" dirty="0"/>
              <a:t>}</a:t>
            </a:r>
            <a:endParaRPr lang="cs-CZ" sz="1600" dirty="0"/>
          </a:p>
        </p:txBody>
      </p:sp>
    </p:spTree>
    <p:extLst>
      <p:ext uri="{BB962C8B-B14F-4D97-AF65-F5344CB8AC3E}">
        <p14:creationId xmlns:p14="http://schemas.microsoft.com/office/powerpoint/2010/main" val="1878915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accent6"/>
                </a:solidFill>
              </a:rPr>
              <a:t>&gt; </a:t>
            </a:r>
            <a:r>
              <a:rPr lang="cs-CZ" b="1" u="sng" dirty="0">
                <a:solidFill>
                  <a:schemeClr val="accent6"/>
                </a:solidFill>
              </a:rPr>
              <a:t>Samostatná práce </a:t>
            </a:r>
            <a:r>
              <a:rPr lang="en-US" b="1" u="sng" dirty="0">
                <a:solidFill>
                  <a:schemeClr val="accent6"/>
                </a:solidFill>
              </a:rPr>
              <a:t>2</a:t>
            </a:r>
            <a:r>
              <a:rPr lang="cs-CZ" b="1" u="sng" dirty="0">
                <a:solidFill>
                  <a:schemeClr val="accent6"/>
                </a:solidFill>
              </a:rPr>
              <a:t> hlavní</a:t>
            </a:r>
            <a:endParaRPr b="1" u="sng" dirty="0">
              <a:solidFill>
                <a:schemeClr val="accent6"/>
              </a:solidFill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4294967295"/>
          </p:nvPr>
        </p:nvSpPr>
        <p:spPr>
          <a:xfrm>
            <a:off x="964650" y="1378149"/>
            <a:ext cx="10134600" cy="2050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dirty="0"/>
              <a:t>V</a:t>
            </a:r>
            <a:r>
              <a:rPr lang="cs-CZ" sz="2400" dirty="0" err="1"/>
              <a:t>ytvoř</a:t>
            </a:r>
            <a:r>
              <a:rPr lang="cs-CZ" sz="2400" dirty="0"/>
              <a:t> program, který nejdříve uživateli oznámí, že mu pomůže najít místo na oběd v Dejvicích. Program se zeptá uživatele na 3 otázky a podle jeho odpovědí mi doporučí podnik.</a:t>
            </a:r>
          </a:p>
        </p:txBody>
      </p:sp>
      <p:graphicFrame>
        <p:nvGraphicFramePr>
          <p:cNvPr id="7" name="Tabulk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372277"/>
              </p:ext>
            </p:extLst>
          </p:nvPr>
        </p:nvGraphicFramePr>
        <p:xfrm>
          <a:off x="1271464" y="2852936"/>
          <a:ext cx="9793088" cy="32430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4086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"Máte rádi pizzu?"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"Ano"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"Ne"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* Else *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086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"Jíte rádi ryby?"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"Ne"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"Ano"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* Else *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086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"Chcete se rychle najíst?"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"Ano"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"Ne"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* Else *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4086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Odpověď:</a:t>
                      </a:r>
                      <a:endParaRPr lang="cs-CZ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"Dejte si pizzu v metru na Dejvické."</a:t>
                      </a:r>
                      <a:endParaRPr lang="cs-CZ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"Zkuste Restaurace KATSURA na Evropské."</a:t>
                      </a:r>
                      <a:endParaRPr lang="pt-B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"Zkuste menzu ČVUT."</a:t>
                      </a:r>
                      <a:endParaRPr lang="cs-CZ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45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accent6"/>
                </a:solidFill>
              </a:rPr>
              <a:t>&gt; </a:t>
            </a:r>
            <a:r>
              <a:rPr lang="cs-CZ" b="1" u="sng" dirty="0">
                <a:solidFill>
                  <a:schemeClr val="accent6"/>
                </a:solidFill>
              </a:rPr>
              <a:t>Samostatná práce </a:t>
            </a:r>
            <a:r>
              <a:rPr lang="en-US" b="1" u="sng" dirty="0">
                <a:solidFill>
                  <a:schemeClr val="accent6"/>
                </a:solidFill>
              </a:rPr>
              <a:t>2</a:t>
            </a:r>
            <a:r>
              <a:rPr lang="cs-CZ" b="1" u="sng" dirty="0">
                <a:solidFill>
                  <a:schemeClr val="accent6"/>
                </a:solidFill>
              </a:rPr>
              <a:t> extra</a:t>
            </a:r>
            <a:endParaRPr b="1" u="sng" dirty="0">
              <a:solidFill>
                <a:schemeClr val="accent6"/>
              </a:solidFill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4294967295"/>
          </p:nvPr>
        </p:nvSpPr>
        <p:spPr>
          <a:xfrm>
            <a:off x="964650" y="1378149"/>
            <a:ext cx="10134600" cy="2050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dirty="0"/>
              <a:t>V</a:t>
            </a:r>
            <a:r>
              <a:rPr lang="cs-CZ" sz="2400" dirty="0" err="1"/>
              <a:t>ytvoř</a:t>
            </a:r>
            <a:r>
              <a:rPr lang="cs-CZ" sz="2400" dirty="0"/>
              <a:t> program, který nejdříve uživateli oznámí, že mu pomůže s výběrem dovolené. Program se zeptá uživatele na 4 otázky a podle jeho odpovědí mi doporučí, kam jet na dovolenou.</a:t>
            </a:r>
          </a:p>
        </p:txBody>
      </p:sp>
      <p:graphicFrame>
        <p:nvGraphicFramePr>
          <p:cNvPr id="6" name="Tabulk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188949"/>
              </p:ext>
            </p:extLst>
          </p:nvPr>
        </p:nvGraphicFramePr>
        <p:xfrm>
          <a:off x="623391" y="2924944"/>
          <a:ext cx="10657186" cy="37434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85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5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5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5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4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5678"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"Jste dobrodruh?"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"Ano"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"Ano"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"Ne"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*</a:t>
                      </a:r>
                      <a:r>
                        <a:rPr lang="cs-CZ" sz="20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 Else *</a:t>
                      </a:r>
                      <a:endParaRPr lang="cs-CZ" sz="2000" b="1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678"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"Milujete pláže?"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"Ne"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"Ano"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"Ano"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sz="20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*</a:t>
                      </a:r>
                      <a:r>
                        <a:rPr lang="cs-CZ" sz="20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 Else *</a:t>
                      </a:r>
                      <a:endParaRPr lang="cs-CZ" sz="2000" b="1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678"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"Rád jezdíte po městech?"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"Ne"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"Ne"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"Ano"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sz="20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*</a:t>
                      </a:r>
                      <a:r>
                        <a:rPr lang="cs-CZ" sz="20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 Else *</a:t>
                      </a:r>
                      <a:endParaRPr lang="cs-CZ" sz="2000" b="1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678"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"Máte rád velehory?"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"Ano"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"Ne"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"Ne"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sz="20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*</a:t>
                      </a:r>
                      <a:r>
                        <a:rPr lang="cs-CZ" sz="20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 Else *</a:t>
                      </a:r>
                      <a:endParaRPr lang="cs-CZ" sz="2000" b="1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678"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Odpověď:</a:t>
                      </a:r>
                      <a:endParaRPr lang="cs-CZ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"Jeď do And."</a:t>
                      </a:r>
                      <a:endParaRPr lang="cs-CZ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"Jeď na Jamajku."</a:t>
                      </a:r>
                      <a:endParaRPr lang="cs-CZ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"Jeď do Španělska"</a:t>
                      </a:r>
                      <a:endParaRPr lang="cs-CZ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"Jeď na Pálavu"</a:t>
                      </a:r>
                      <a:endParaRPr lang="cs-CZ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cs-CZ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649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Práce s elementy</a:t>
            </a:r>
          </a:p>
        </p:txBody>
      </p:sp>
    </p:spTree>
    <p:extLst>
      <p:ext uri="{BB962C8B-B14F-4D97-AF65-F5344CB8AC3E}">
        <p14:creationId xmlns:p14="http://schemas.microsoft.com/office/powerpoint/2010/main" val="1945292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Výběr</a:t>
            </a:r>
            <a:r>
              <a:rPr lang="en-US" dirty="0"/>
              <a:t> HTML </a:t>
            </a:r>
            <a:r>
              <a:rPr lang="cs-CZ" dirty="0" err="1"/>
              <a:t>elemntu</a:t>
            </a:r>
            <a:r>
              <a:rPr lang="cs-CZ" dirty="0"/>
              <a:t> </a:t>
            </a:r>
            <a:r>
              <a:rPr lang="en-US" dirty="0"/>
              <a:t>[folder8]</a:t>
            </a:r>
            <a:r>
              <a:rPr lang="cs-CZ" dirty="0"/>
              <a:t> </a:t>
            </a:r>
            <a:endParaRPr dirty="0"/>
          </a:p>
        </p:txBody>
      </p:sp>
      <p:sp>
        <p:nvSpPr>
          <p:cNvPr id="113" name="Google Shape;113;p25"/>
          <p:cNvSpPr txBox="1"/>
          <p:nvPr/>
        </p:nvSpPr>
        <p:spPr>
          <a:xfrm>
            <a:off x="964650" y="1412776"/>
            <a:ext cx="9966900" cy="268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z="3200" dirty="0"/>
              <a:t>Vybrat si jeden element a uložit si ho do proměnné</a:t>
            </a:r>
          </a:p>
          <a:p>
            <a: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z="32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Příklad: </a:t>
            </a:r>
            <a:r>
              <a:rPr lang="cs-CZ" sz="3200" b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vyber první nadpis H</a:t>
            </a:r>
            <a:r>
              <a:rPr lang="en-US" sz="3200" b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cs-CZ" sz="3200" b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na stránce</a:t>
            </a:r>
            <a:endParaRPr lang="cs-CZ" sz="32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cs-CZ" sz="32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32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2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nadpis</a:t>
            </a:r>
            <a:r>
              <a:rPr lang="cs-CZ" sz="32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2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32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32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32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en-US" sz="32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2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"h2"</a:t>
            </a:r>
            <a:r>
              <a:rPr lang="en-US" sz="32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32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4" name="Google Shape;114;p25"/>
          <p:cNvCxnSpPr/>
          <p:nvPr/>
        </p:nvCxnSpPr>
        <p:spPr>
          <a:xfrm rot="10800000">
            <a:off x="1888150" y="3923254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Google Shape;115;p25"/>
          <p:cNvSpPr txBox="1"/>
          <p:nvPr/>
        </p:nvSpPr>
        <p:spPr>
          <a:xfrm>
            <a:off x="1102176" y="5009965"/>
            <a:ext cx="23385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Nalezený prvek si uložíme do proměnné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nadpis</a:t>
            </a:r>
            <a:endParaRPr b="1"/>
          </a:p>
        </p:txBody>
      </p:sp>
      <p:cxnSp>
        <p:nvCxnSpPr>
          <p:cNvPr id="116" name="Google Shape;116;p25"/>
          <p:cNvCxnSpPr/>
          <p:nvPr/>
        </p:nvCxnSpPr>
        <p:spPr>
          <a:xfrm rot="10800000">
            <a:off x="4401522" y="3912342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" name="Google Shape;117;p25"/>
          <p:cNvSpPr txBox="1"/>
          <p:nvPr/>
        </p:nvSpPr>
        <p:spPr>
          <a:xfrm>
            <a:off x="3615548" y="4999054"/>
            <a:ext cx="22026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Vyhledáváme</a:t>
            </a:r>
            <a:r>
              <a:rPr lang="en-US" dirty="0"/>
              <a:t> v </a:t>
            </a:r>
            <a:r>
              <a:rPr lang="en-US" dirty="0" err="1"/>
              <a:t>celém</a:t>
            </a:r>
            <a:r>
              <a:rPr lang="en-US" dirty="0"/>
              <a:t> </a:t>
            </a:r>
            <a:r>
              <a:rPr lang="en-US" dirty="0" err="1"/>
              <a:t>dokumentu</a:t>
            </a:r>
            <a:r>
              <a:rPr lang="cs-CZ" dirty="0"/>
              <a:t> (.</a:t>
            </a:r>
            <a:r>
              <a:rPr lang="cs-CZ" dirty="0" err="1"/>
              <a:t>html</a:t>
            </a:r>
            <a:r>
              <a:rPr lang="cs-CZ" dirty="0"/>
              <a:t>)</a:t>
            </a:r>
            <a:r>
              <a:rPr lang="en-US" dirty="0"/>
              <a:t> </a:t>
            </a:r>
            <a:r>
              <a:rPr lang="cs-CZ" dirty="0"/>
              <a:t>/ v celé webové stránce</a:t>
            </a:r>
            <a:endParaRPr b="1" dirty="0"/>
          </a:p>
        </p:txBody>
      </p:sp>
      <p:cxnSp>
        <p:nvCxnSpPr>
          <p:cNvPr id="118" name="Google Shape;118;p25"/>
          <p:cNvCxnSpPr/>
          <p:nvPr/>
        </p:nvCxnSpPr>
        <p:spPr>
          <a:xfrm rot="10800000">
            <a:off x="6604113" y="3912342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25"/>
          <p:cNvSpPr txBox="1"/>
          <p:nvPr/>
        </p:nvSpPr>
        <p:spPr>
          <a:xfrm>
            <a:off x="5818140" y="4999054"/>
            <a:ext cx="22026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Hledáme jeden prvek</a:t>
            </a:r>
            <a:endParaRPr b="1"/>
          </a:p>
        </p:txBody>
      </p:sp>
      <p:cxnSp>
        <p:nvCxnSpPr>
          <p:cNvPr id="120" name="Google Shape;120;p25"/>
          <p:cNvCxnSpPr/>
          <p:nvPr/>
        </p:nvCxnSpPr>
        <p:spPr>
          <a:xfrm rot="10800000">
            <a:off x="9728782" y="3912342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" name="Google Shape;121;p25"/>
          <p:cNvSpPr txBox="1"/>
          <p:nvPr/>
        </p:nvSpPr>
        <p:spPr>
          <a:xfrm>
            <a:off x="7758670" y="4999054"/>
            <a:ext cx="36774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Popis prvku, který hledáme. Zapisuje se stejně, jako kdybychom psali selektor pro prvek v CSS.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3872434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body" idx="4294967295"/>
          </p:nvPr>
        </p:nvSpPr>
        <p:spPr>
          <a:xfrm>
            <a:off x="964650" y="1378151"/>
            <a:ext cx="10134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Co píšeme dovnitř do uvozovek? </a:t>
            </a:r>
            <a:r>
              <a:rPr lang="en-US" b="1"/>
              <a:t>document.querySelector("</a:t>
            </a:r>
            <a:r>
              <a:rPr lang="en-US" b="1">
                <a:solidFill>
                  <a:schemeClr val="accent1"/>
                </a:solidFill>
              </a:rPr>
              <a:t>css-selektor</a:t>
            </a:r>
            <a:r>
              <a:rPr lang="en-US" b="1"/>
              <a:t>");</a:t>
            </a:r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selektor</a:t>
            </a:r>
            <a:endParaRPr/>
          </a:p>
        </p:txBody>
      </p:sp>
      <p:sp>
        <p:nvSpPr>
          <p:cNvPr id="128" name="Google Shape;128;p26"/>
          <p:cNvSpPr txBox="1"/>
          <p:nvPr/>
        </p:nvSpPr>
        <p:spPr>
          <a:xfrm>
            <a:off x="1221800" y="3014175"/>
            <a:ext cx="19140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endParaRPr sz="3000"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.foto</a:t>
            </a:r>
            <a:endParaRPr sz="3000"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#cedule</a:t>
            </a:r>
            <a:endParaRPr sz="3000"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.menu a</a:t>
            </a:r>
            <a:endParaRPr sz="3000"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" name="Google Shape;129;p26"/>
          <p:cNvSpPr txBox="1"/>
          <p:nvPr/>
        </p:nvSpPr>
        <p:spPr>
          <a:xfrm>
            <a:off x="3537350" y="3014175"/>
            <a:ext cx="76176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Open Sans"/>
                <a:ea typeface="Open Sans"/>
                <a:cs typeface="Open Sans"/>
                <a:sym typeface="Open Sans"/>
              </a:rPr>
              <a:t>HTML značka </a:t>
            </a:r>
            <a:r>
              <a:rPr lang="en-US" sz="3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&lt;h1&gt;</a:t>
            </a:r>
            <a:endParaRPr sz="30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latin typeface="Open Sans"/>
                <a:ea typeface="Open Sans"/>
                <a:cs typeface="Open Sans"/>
                <a:sym typeface="Open Sans"/>
              </a:rPr>
              <a:t>Značka s CSS třídou </a:t>
            </a:r>
            <a:r>
              <a:rPr lang="en-US" sz="3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class="foto"</a:t>
            </a:r>
            <a:endParaRPr sz="30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latin typeface="Open Sans"/>
                <a:ea typeface="Open Sans"/>
                <a:cs typeface="Open Sans"/>
                <a:sym typeface="Open Sans"/>
              </a:rPr>
              <a:t>Značka s </a:t>
            </a:r>
            <a:r>
              <a:rPr lang="en-US" sz="3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id="cedule"</a:t>
            </a:r>
            <a:endParaRPr sz="30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000">
                <a:latin typeface="Open Sans"/>
                <a:ea typeface="Open Sans"/>
                <a:cs typeface="Open Sans"/>
                <a:sym typeface="Open Sans"/>
              </a:rPr>
              <a:t>Značka </a:t>
            </a:r>
            <a:r>
              <a:rPr lang="en-US" sz="3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&lt;a&gt;</a:t>
            </a:r>
            <a:r>
              <a:rPr lang="en-US" sz="3000">
                <a:latin typeface="Open Sans"/>
                <a:ea typeface="Open Sans"/>
                <a:cs typeface="Open Sans"/>
                <a:sym typeface="Open Sans"/>
              </a:rPr>
              <a:t> uvnitř značky s třídou </a:t>
            </a:r>
            <a:r>
              <a:rPr lang="en-US" sz="3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menu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b="1" dirty="0"/>
              <a:t>Úvod do JS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826062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/>
              <a:t>Výběr</a:t>
            </a:r>
            <a:r>
              <a:rPr lang="en-US" dirty="0"/>
              <a:t> HTML </a:t>
            </a:r>
            <a:r>
              <a:rPr lang="cs-CZ" dirty="0" err="1"/>
              <a:t>elemntu</a:t>
            </a:r>
            <a:r>
              <a:rPr lang="cs-CZ" dirty="0"/>
              <a:t> </a:t>
            </a:r>
            <a:r>
              <a:rPr lang="en-US" dirty="0"/>
              <a:t>[folder8]</a:t>
            </a:r>
            <a:r>
              <a:rPr lang="cs-CZ" dirty="0"/>
              <a:t> </a:t>
            </a:r>
            <a:endParaRPr dirty="0"/>
          </a:p>
        </p:txBody>
      </p:sp>
      <p:sp>
        <p:nvSpPr>
          <p:cNvPr id="113" name="Google Shape;113;p25"/>
          <p:cNvSpPr txBox="1"/>
          <p:nvPr/>
        </p:nvSpPr>
        <p:spPr>
          <a:xfrm>
            <a:off x="623392" y="1628800"/>
            <a:ext cx="1123324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z="3600" dirty="0"/>
              <a:t>Vybrat si jeden element s dle CSS </a:t>
            </a:r>
            <a:r>
              <a:rPr lang="cs-CZ" sz="3600" dirty="0" err="1"/>
              <a:t>selectoru</a:t>
            </a:r>
            <a:endParaRPr lang="cs-CZ" sz="36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cs-CZ" sz="28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8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blueText</a:t>
            </a:r>
            <a:r>
              <a:rPr lang="cs-CZ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cs-CZ" sz="28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cs-CZ" sz="28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sz="28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cs-CZ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8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8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sz="28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blueText</a:t>
            </a:r>
            <a:r>
              <a:rPr lang="cs-CZ" sz="28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cs-CZ" sz="28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8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contactform</a:t>
            </a:r>
            <a:r>
              <a:rPr lang="cs-CZ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cs-CZ" sz="28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cs-CZ" sz="28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sz="28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cs-CZ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8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8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cs-CZ" sz="28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contact</a:t>
            </a:r>
            <a:r>
              <a:rPr lang="cs-CZ" sz="28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lang="cs-CZ" sz="2800" dirty="0"/>
          </a:p>
          <a:p>
            <a: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z="3200" dirty="0"/>
              <a:t>Vybrat si jeden element s unikátním ID</a:t>
            </a:r>
            <a:endParaRPr lang="cs-CZ" sz="32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cs-CZ" sz="28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8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iconLeft</a:t>
            </a:r>
            <a:r>
              <a:rPr lang="cs-CZ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28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28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8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US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8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8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fistItem</a:t>
            </a:r>
            <a:r>
              <a:rPr lang="en-US" sz="28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8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10532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Získat hodnotu z textového políčka od uživatele.</a:t>
            </a:r>
          </a:p>
          <a:p>
            <a:pPr marL="50800" lvl="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inputElement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cs-CZ" sz="24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inputText</a:t>
            </a:r>
            <a:r>
              <a:rPr lang="cs-CZ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5080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inputText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cs-CZ" sz="2400" b="1" i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inputElement</a:t>
            </a:r>
            <a:r>
              <a:rPr lang="cs-CZ" sz="2400" b="1" i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sz="2400" b="1" i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2400" b="1" i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inputText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lang="cs-CZ" sz="2400" dirty="0"/>
          </a:p>
          <a:p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Práce s elementy </a:t>
            </a:r>
            <a:r>
              <a:rPr lang="en-US" dirty="0"/>
              <a:t>[</a:t>
            </a:r>
            <a:r>
              <a:rPr lang="cs-CZ" dirty="0" err="1"/>
              <a:t>folder</a:t>
            </a:r>
            <a:r>
              <a:rPr lang="cs-CZ" dirty="0"/>
              <a:t> 9</a:t>
            </a:r>
            <a:r>
              <a:rPr lang="en-US" dirty="0"/>
              <a:t>]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28834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964660" y="1378150"/>
            <a:ext cx="10134600" cy="5219201"/>
          </a:xfrm>
        </p:spPr>
        <p:txBody>
          <a:bodyPr/>
          <a:lstStyle/>
          <a:p>
            <a:r>
              <a:rPr lang="cs-CZ" dirty="0"/>
              <a:t>Vložit text do vybraného elementu na stránce.</a:t>
            </a:r>
          </a:p>
          <a:p>
            <a:pPr marL="0" lv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inputElement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cs-CZ" sz="24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inputText</a:t>
            </a:r>
            <a:r>
              <a:rPr lang="cs-CZ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inputElement.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Naprosto skvěle"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replyElement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cs-CZ" sz="24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reply</a:t>
            </a:r>
            <a:r>
              <a:rPr lang="cs-CZ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replyElement.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innerText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inputElement.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replyElement.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color:salmon</a:t>
            </a:r>
            <a:r>
              <a:rPr lang="cs-CZ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;"</a:t>
            </a:r>
            <a:endParaRPr lang="cs-CZ" sz="24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Práce s elementy </a:t>
            </a:r>
            <a:r>
              <a:rPr lang="en-US" dirty="0"/>
              <a:t>[</a:t>
            </a:r>
            <a:r>
              <a:rPr lang="cs-CZ" dirty="0" err="1"/>
              <a:t>folder</a:t>
            </a:r>
            <a:r>
              <a:rPr lang="cs-CZ" dirty="0"/>
              <a:t> 10</a:t>
            </a:r>
            <a:r>
              <a:rPr lang="en-US" dirty="0"/>
              <a:t>]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12396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964660" y="1378150"/>
            <a:ext cx="10134600" cy="5219201"/>
          </a:xfrm>
        </p:spPr>
        <p:txBody>
          <a:bodyPr/>
          <a:lstStyle/>
          <a:p>
            <a:r>
              <a:rPr lang="cs-CZ" dirty="0"/>
              <a:t>Vložit text do vybraného elementu na stránce lze pomocí:</a:t>
            </a:r>
          </a:p>
          <a:p>
            <a:pPr lvl="1"/>
            <a:r>
              <a:rPr lang="cs-CZ" dirty="0" err="1"/>
              <a:t>innerText</a:t>
            </a:r>
            <a:endParaRPr lang="cs-CZ" dirty="0"/>
          </a:p>
          <a:p>
            <a:pPr marL="533400" lvl="1" indent="0">
              <a:buNone/>
            </a:pPr>
            <a:r>
              <a:rPr lang="cs-CZ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replyElement.</a:t>
            </a:r>
            <a:r>
              <a:rPr lang="cs-CZ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innerText</a:t>
            </a:r>
            <a:r>
              <a:rPr lang="cs-CZ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Pálavá je skvělá"</a:t>
            </a:r>
            <a:r>
              <a:rPr lang="cs-CZ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en-US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33400" lvl="1" indent="0">
              <a:buNone/>
            </a:pPr>
            <a:endParaRPr lang="cs-CZ" dirty="0"/>
          </a:p>
          <a:p>
            <a:pPr lvl="1"/>
            <a:r>
              <a:rPr lang="cs-CZ" dirty="0" err="1"/>
              <a:t>innerHTML</a:t>
            </a:r>
            <a:endParaRPr lang="cs-CZ" dirty="0"/>
          </a:p>
          <a:p>
            <a:pPr marL="533400" lvl="1" indent="0">
              <a:buNone/>
            </a:pPr>
            <a:r>
              <a:rPr lang="cs-CZ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replyElement.</a:t>
            </a:r>
            <a:r>
              <a:rPr lang="cs-CZ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innerHTMLl</a:t>
            </a:r>
            <a:r>
              <a:rPr lang="cs-CZ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cs-CZ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&lt;span&gt;&lt;strong&gt;</a:t>
            </a:r>
            <a:r>
              <a:rPr lang="cs-CZ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Pálavá je boží!!!</a:t>
            </a:r>
            <a:r>
              <a:rPr lang="en-US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&lt;/strong&gt;&lt;/span&gt;</a:t>
            </a:r>
            <a:r>
              <a:rPr lang="cs-CZ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Práce s elementy </a:t>
            </a:r>
            <a:r>
              <a:rPr lang="en-US" dirty="0"/>
              <a:t>[</a:t>
            </a:r>
            <a:r>
              <a:rPr lang="cs-CZ" dirty="0" err="1"/>
              <a:t>folder</a:t>
            </a:r>
            <a:r>
              <a:rPr lang="cs-CZ" dirty="0"/>
              <a:t> 1</a:t>
            </a:r>
            <a:r>
              <a:rPr lang="en-US" dirty="0"/>
              <a:t>1]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01911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Funkce</a:t>
            </a:r>
          </a:p>
        </p:txBody>
      </p:sp>
    </p:spTree>
    <p:extLst>
      <p:ext uri="{BB962C8B-B14F-4D97-AF65-F5344CB8AC3E}">
        <p14:creationId xmlns:p14="http://schemas.microsoft.com/office/powerpoint/2010/main" val="3636218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964660" y="1378151"/>
            <a:ext cx="10134600" cy="2626913"/>
          </a:xfrm>
        </p:spPr>
        <p:txBody>
          <a:bodyPr/>
          <a:lstStyle/>
          <a:p>
            <a:r>
              <a:rPr lang="cs-CZ" dirty="0"/>
              <a:t>Funkce slouží k uskutečnění určitého procesu, či pro vytvoření odpovědi na určitý výsledek.</a:t>
            </a:r>
          </a:p>
          <a:p>
            <a:r>
              <a:rPr lang="cs-CZ" dirty="0"/>
              <a:t>Funkci musíme deklarovat (udělat její předpis) a pak ji zavolat (aby realizovala to, co má dělat)</a:t>
            </a:r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Funkce</a:t>
            </a:r>
          </a:p>
        </p:txBody>
      </p:sp>
      <p:sp>
        <p:nvSpPr>
          <p:cNvPr id="6" name="Google Shape;260;p41">
            <a:extLst>
              <a:ext uri="{FF2B5EF4-FFF2-40B4-BE49-F238E27FC236}">
                <a16:creationId xmlns:a16="http://schemas.microsoft.com/office/drawing/2014/main" id="{C9FE9B9C-9B2F-4419-8245-433BE767978B}"/>
              </a:ext>
            </a:extLst>
          </p:cNvPr>
          <p:cNvSpPr txBox="1"/>
          <p:nvPr/>
        </p:nvSpPr>
        <p:spPr>
          <a:xfrm>
            <a:off x="1127448" y="3702618"/>
            <a:ext cx="10638656" cy="296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cs-CZ" sz="24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defition</a:t>
            </a:r>
            <a:endParaRPr lang="cs-CZ" sz="24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changeColorToRed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cs-CZ" sz="24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nadpis"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color:red</a:t>
            </a:r>
            <a:r>
              <a:rPr lang="cs-CZ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;"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cs-CZ"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cs-CZ" sz="24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call</a:t>
            </a:r>
          </a:p>
          <a:p>
            <a:pPr lvl="0"/>
            <a:r>
              <a:rPr lang="cs-CZ" sz="24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changeColorToRed</a:t>
            </a:r>
            <a:r>
              <a:rPr lang="en-US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35057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964660" y="1378151"/>
            <a:ext cx="10134600" cy="1114745"/>
          </a:xfrm>
        </p:spPr>
        <p:txBody>
          <a:bodyPr/>
          <a:lstStyle/>
          <a:p>
            <a:r>
              <a:rPr lang="cs-CZ" dirty="0"/>
              <a:t>Funkce dokáží vrátit určitý výsledek.</a:t>
            </a:r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Funkce</a:t>
            </a:r>
          </a:p>
        </p:txBody>
      </p:sp>
      <p:sp>
        <p:nvSpPr>
          <p:cNvPr id="6" name="Google Shape;260;p41">
            <a:extLst>
              <a:ext uri="{FF2B5EF4-FFF2-40B4-BE49-F238E27FC236}">
                <a16:creationId xmlns:a16="http://schemas.microsoft.com/office/drawing/2014/main" id="{C9FE9B9C-9B2F-4419-8245-433BE767978B}"/>
              </a:ext>
            </a:extLst>
          </p:cNvPr>
          <p:cNvSpPr txBox="1"/>
          <p:nvPr/>
        </p:nvSpPr>
        <p:spPr>
          <a:xfrm>
            <a:off x="1127448" y="2276872"/>
            <a:ext cx="10638656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24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cs-CZ" sz="24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-5</a:t>
            </a:r>
            <a:r>
              <a:rPr lang="en-US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24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cs-CZ" sz="24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absoluteValue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lang="cs-CZ"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buNone/>
            </a:pPr>
            <a:r>
              <a:rPr lang="cs-CZ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indent="0">
              <a:buNone/>
            </a:pP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(-1) </a:t>
            </a: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indent="0">
              <a:buNone/>
            </a:pP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cs-CZ" sz="24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cs-CZ" sz="24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absoluteValue</a:t>
            </a:r>
            <a:r>
              <a:rPr lang="en-US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/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console.log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2400" b="1" dirty="0" err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;//</a:t>
            </a:r>
            <a:r>
              <a:rPr lang="cs-CZ" sz="24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returns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: 5</a:t>
            </a:r>
          </a:p>
          <a:p>
            <a:pPr lvl="0"/>
            <a:endParaRPr sz="24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05391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964660" y="1378151"/>
            <a:ext cx="10134600" cy="2194865"/>
          </a:xfrm>
        </p:spPr>
        <p:txBody>
          <a:bodyPr/>
          <a:lstStyle/>
          <a:p>
            <a:r>
              <a:rPr lang="cs-CZ" dirty="0"/>
              <a:t>Funkce může pracovat s proměnnými, které jsou deklarovány jen v rámci funkce samotné. </a:t>
            </a:r>
          </a:p>
          <a:p>
            <a:r>
              <a:rPr lang="cs-CZ" dirty="0"/>
              <a:t>Takové proměnné jsou argumenty funkce.</a:t>
            </a:r>
          </a:p>
          <a:p>
            <a:r>
              <a:rPr lang="cs-CZ" dirty="0"/>
              <a:t>Argumenty funkce jsou nedostupné mimo funkci samotnou.</a:t>
            </a:r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Argumenty Funkce</a:t>
            </a:r>
          </a:p>
        </p:txBody>
      </p:sp>
    </p:spTree>
    <p:extLst>
      <p:ext uri="{BB962C8B-B14F-4D97-AF65-F5344CB8AC3E}">
        <p14:creationId xmlns:p14="http://schemas.microsoft.com/office/powerpoint/2010/main" val="1189527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Argumenty Funkce</a:t>
            </a:r>
          </a:p>
        </p:txBody>
      </p:sp>
      <p:sp>
        <p:nvSpPr>
          <p:cNvPr id="5" name="Google Shape;260;p41">
            <a:extLst>
              <a:ext uri="{FF2B5EF4-FFF2-40B4-BE49-F238E27FC236}">
                <a16:creationId xmlns:a16="http://schemas.microsoft.com/office/drawing/2014/main" id="{E96F9CD5-1903-410A-A73C-9434DBE75040}"/>
              </a:ext>
            </a:extLst>
          </p:cNvPr>
          <p:cNvSpPr txBox="1"/>
          <p:nvPr/>
        </p:nvSpPr>
        <p:spPr>
          <a:xfrm>
            <a:off x="1127448" y="1484784"/>
            <a:ext cx="10638656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absoluteValue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24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indent="0">
              <a:buNone/>
            </a:pP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(-1) </a:t>
            </a: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indent="0">
              <a:buNone/>
            </a:pP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cs-CZ" sz="24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cs-CZ"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lang="cs-CZ" sz="24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absoluteValue</a:t>
            </a:r>
            <a:r>
              <a:rPr lang="en-US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24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-3</a:t>
            </a:r>
            <a:r>
              <a:rPr lang="en-US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/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console.log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2400" b="1" dirty="0" err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;//</a:t>
            </a:r>
            <a:r>
              <a:rPr lang="cs-CZ" sz="24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returns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: 5</a:t>
            </a:r>
          </a:p>
          <a:p>
            <a:pPr lvl="0"/>
            <a:endParaRPr lang="cs-CZ" sz="24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absoluteValue</a:t>
            </a:r>
            <a:r>
              <a:rPr lang="en-US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24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/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console.log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2400" b="1" dirty="0" err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;//</a:t>
            </a:r>
            <a:r>
              <a:rPr lang="cs-CZ" sz="24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returns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: 5</a:t>
            </a:r>
          </a:p>
          <a:p>
            <a:pPr lvl="0"/>
            <a:endParaRPr sz="24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07642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Volání funkce přes události</a:t>
            </a:r>
            <a:endParaRPr dirty="0"/>
          </a:p>
        </p:txBody>
      </p:sp>
      <p:sp>
        <p:nvSpPr>
          <p:cNvPr id="243" name="Google Shape;243;p39"/>
          <p:cNvSpPr txBox="1">
            <a:spLocks noGrp="1"/>
          </p:cNvSpPr>
          <p:nvPr>
            <p:ph type="body" idx="4294967295"/>
          </p:nvPr>
        </p:nvSpPr>
        <p:spPr>
          <a:xfrm>
            <a:off x="964650" y="1378150"/>
            <a:ext cx="10405800" cy="47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Program v JavaScriptu se spustí ve chvíli jeho načtení do stránky a běží „odshora dolů“.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Často ale chceme spustit kus kódu až pokud se na stránce něco stane - např. kliknu myší na tlačítko.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Tomu kliknutí se říká </a:t>
            </a:r>
            <a:r>
              <a:rPr lang="en-US" b="1"/>
              <a:t>událost - </a:t>
            </a:r>
            <a:r>
              <a:rPr lang="en-US" b="1">
                <a:solidFill>
                  <a:schemeClr val="accent1"/>
                </a:solidFill>
              </a:rPr>
              <a:t>event</a:t>
            </a:r>
            <a:r>
              <a:rPr lang="en-US"/>
              <a:t>.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Existuje mnoho různých druhů událostí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Stisk klávesy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Posun kurzory myši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Zmenšení okna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atd.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769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 je JavaScript?</a:t>
            </a:r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4294967295"/>
          </p:nvPr>
        </p:nvSpPr>
        <p:spPr>
          <a:xfrm>
            <a:off x="964650" y="1378148"/>
            <a:ext cx="10134600" cy="49929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Text"/>
              <a:buChar char="●"/>
            </a:pPr>
            <a:r>
              <a:rPr lang="cs-CZ" dirty="0" err="1"/>
              <a:t>JavaScript</a:t>
            </a:r>
            <a:r>
              <a:rPr lang="cs-CZ" dirty="0"/>
              <a:t> (</a:t>
            </a:r>
            <a:r>
              <a:rPr lang="cs-CZ" dirty="0">
                <a:solidFill>
                  <a:schemeClr val="bg2"/>
                </a:solidFill>
              </a:rPr>
              <a:t>JS</a:t>
            </a:r>
            <a:r>
              <a:rPr lang="cs-CZ" dirty="0"/>
              <a:t>) je jazyk vyvinutý pro webový prohlížeč</a:t>
            </a:r>
            <a:endParaRPr dirty="0"/>
          </a:p>
          <a:p>
            <a:pPr lvl="0">
              <a:lnSpc>
                <a:spcPct val="150000"/>
              </a:lnSpc>
              <a:spcBef>
                <a:spcPts val="0"/>
              </a:spcBef>
              <a:buFont typeface="Crimson Text"/>
              <a:buChar char="●"/>
            </a:pPr>
            <a:r>
              <a:rPr lang="cs-CZ" dirty="0"/>
              <a:t>1995 </a:t>
            </a:r>
            <a:r>
              <a:rPr lang="cs-CZ" b="1" dirty="0" err="1">
                <a:solidFill>
                  <a:schemeClr val="bg2"/>
                </a:solidFill>
              </a:rPr>
              <a:t>Brendan</a:t>
            </a:r>
            <a:r>
              <a:rPr lang="cs-CZ" b="1" dirty="0">
                <a:solidFill>
                  <a:schemeClr val="bg2"/>
                </a:solidFill>
              </a:rPr>
              <a:t> </a:t>
            </a:r>
            <a:r>
              <a:rPr lang="cs-CZ" b="1" dirty="0" err="1">
                <a:solidFill>
                  <a:schemeClr val="bg2"/>
                </a:solidFill>
              </a:rPr>
              <a:t>Eich</a:t>
            </a:r>
            <a:r>
              <a:rPr lang="cs-CZ" b="1" dirty="0"/>
              <a:t> </a:t>
            </a:r>
            <a:r>
              <a:rPr lang="cs-CZ" dirty="0"/>
              <a:t>– vyrobil JS pro </a:t>
            </a:r>
            <a:r>
              <a:rPr lang="cs-CZ" dirty="0" err="1">
                <a:solidFill>
                  <a:schemeClr val="bg2"/>
                </a:solidFill>
              </a:rPr>
              <a:t>Netscape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Navigator</a:t>
            </a:r>
            <a:endParaRPr lang="cs-CZ" dirty="0">
              <a:solidFill>
                <a:schemeClr val="bg2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2853184"/>
            <a:ext cx="5620529" cy="3747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35" y="2852936"/>
            <a:ext cx="5786536" cy="377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Obsluha události</a:t>
            </a:r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body" idx="4294967295"/>
          </p:nvPr>
        </p:nvSpPr>
        <p:spPr>
          <a:xfrm>
            <a:off x="964650" y="1378150"/>
            <a:ext cx="10405800" cy="12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000000"/>
                </a:solidFill>
              </a:rPr>
              <a:t>Při výskytu události se zavolá funkce pro </a:t>
            </a:r>
            <a:r>
              <a:rPr lang="en-US" b="1">
                <a:solidFill>
                  <a:srgbClr val="000000"/>
                </a:solidFill>
              </a:rPr>
              <a:t>obsluhu události</a:t>
            </a:r>
            <a:r>
              <a:rPr lang="en-US">
                <a:solidFill>
                  <a:srgbClr val="000000"/>
                </a:solidFill>
              </a:rPr>
              <a:t>, kterou si naprogramujeme.</a:t>
            </a:r>
            <a:endParaRPr>
              <a:solidFill>
                <a:srgbClr val="283891"/>
              </a:solidFill>
            </a:endParaRPr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650" y="3333750"/>
            <a:ext cx="1618275" cy="176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40"/>
          <p:cNvCxnSpPr/>
          <p:nvPr/>
        </p:nvCxnSpPr>
        <p:spPr>
          <a:xfrm>
            <a:off x="2976550" y="4417225"/>
            <a:ext cx="33339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" name="Google Shape;252;p40"/>
          <p:cNvSpPr txBox="1"/>
          <p:nvPr/>
        </p:nvSpPr>
        <p:spPr>
          <a:xfrm>
            <a:off x="3405200" y="3583775"/>
            <a:ext cx="21549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click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event</a:t>
            </a: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3" name="Google Shape;253;p40"/>
          <p:cNvSpPr txBox="1"/>
          <p:nvPr/>
        </p:nvSpPr>
        <p:spPr>
          <a:xfrm>
            <a:off x="6549350" y="3321850"/>
            <a:ext cx="54786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priKliknuti()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b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 toto se provede</a:t>
            </a:r>
            <a:endParaRPr sz="2400"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// pri kliknuti na tlacitko</a:t>
            </a:r>
            <a:endParaRPr sz="2400"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16183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Obsluha</a:t>
            </a:r>
            <a:r>
              <a:rPr lang="en-US" dirty="0"/>
              <a:t> </a:t>
            </a:r>
            <a:r>
              <a:rPr lang="en-US" dirty="0" err="1"/>
              <a:t>události</a:t>
            </a:r>
            <a:r>
              <a:rPr lang="cs-CZ" dirty="0"/>
              <a:t> (folder12)</a:t>
            </a:r>
            <a:endParaRPr dirty="0"/>
          </a:p>
        </p:txBody>
      </p:sp>
      <p:sp>
        <p:nvSpPr>
          <p:cNvPr id="259" name="Google Shape;259;p41"/>
          <p:cNvSpPr txBox="1">
            <a:spLocks noGrp="1"/>
          </p:cNvSpPr>
          <p:nvPr>
            <p:ph type="body" idx="4294967295"/>
          </p:nvPr>
        </p:nvSpPr>
        <p:spPr>
          <a:xfrm>
            <a:off x="964650" y="1378150"/>
            <a:ext cx="10405800" cy="12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000000"/>
                </a:solidFill>
              </a:rPr>
              <a:t>Při výskytu události se zavolá taková funkce pro </a:t>
            </a:r>
            <a:r>
              <a:rPr lang="en-US" b="1">
                <a:solidFill>
                  <a:srgbClr val="000000"/>
                </a:solidFill>
              </a:rPr>
              <a:t>obsluhu</a:t>
            </a:r>
            <a:r>
              <a:rPr lang="en-US" b="1">
                <a:solidFill>
                  <a:srgbClr val="283891"/>
                </a:solidFill>
              </a:rPr>
              <a:t> </a:t>
            </a:r>
            <a:r>
              <a:rPr lang="en-US" b="1">
                <a:solidFill>
                  <a:srgbClr val="000000"/>
                </a:solidFill>
              </a:rPr>
              <a:t>události</a:t>
            </a:r>
            <a:r>
              <a:rPr lang="en-US">
                <a:solidFill>
                  <a:srgbClr val="000000"/>
                </a:solidFill>
              </a:rPr>
              <a:t>, jakou si nastavíme.</a:t>
            </a:r>
            <a:endParaRPr>
              <a:solidFill>
                <a:srgbClr val="283891"/>
              </a:solidFill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6710975" y="4810150"/>
            <a:ext cx="5305800" cy="1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priKliknuti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 toto se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provede</a:t>
            </a:r>
            <a:endParaRPr sz="2400" b="1" dirty="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	//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</a:t>
            </a: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kliknuti</a:t>
            </a: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na</a:t>
            </a: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tlacítko</a:t>
            </a:r>
            <a:endParaRPr sz="2400" b="1" dirty="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" name="Google Shape;261;p41"/>
          <p:cNvSpPr txBox="1"/>
          <p:nvPr/>
        </p:nvSpPr>
        <p:spPr>
          <a:xfrm>
            <a:off x="1035850" y="3073125"/>
            <a:ext cx="83253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&lt;button </a:t>
            </a:r>
            <a:r>
              <a:rPr lang="en-US" sz="36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-US" sz="36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6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600" b="1" dirty="0" err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priKliknuti</a:t>
            </a:r>
            <a:r>
              <a:rPr lang="en-US" sz="36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()"</a:t>
            </a:r>
            <a:r>
              <a:rPr lang="en-US" sz="36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3600" b="1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Moje</a:t>
            </a:r>
            <a:r>
              <a:rPr lang="en-US" sz="3600" b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600" b="1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tlacitko</a:t>
            </a:r>
            <a:endParaRPr sz="3600" b="1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36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6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6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" name="Google Shape;262;p41"/>
          <p:cNvSpPr/>
          <p:nvPr/>
        </p:nvSpPr>
        <p:spPr>
          <a:xfrm>
            <a:off x="5888825" y="3952875"/>
            <a:ext cx="714375" cy="1154900"/>
          </a:xfrm>
          <a:custGeom>
            <a:avLst/>
            <a:gdLst/>
            <a:ahLst/>
            <a:cxnLst/>
            <a:rect l="l" t="t" r="r" b="b"/>
            <a:pathLst>
              <a:path w="28575" h="46196" extrusionOk="0">
                <a:moveTo>
                  <a:pt x="0" y="0"/>
                </a:moveTo>
                <a:cubicBezTo>
                  <a:pt x="794" y="4842"/>
                  <a:pt x="1" y="21352"/>
                  <a:pt x="4763" y="29051"/>
                </a:cubicBezTo>
                <a:cubicBezTo>
                  <a:pt x="9526" y="36750"/>
                  <a:pt x="24606" y="43339"/>
                  <a:pt x="28575" y="46196"/>
                </a:cubicBezTo>
              </a:path>
            </a:pathLst>
          </a:cu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sp>
    </p:spTree>
    <p:extLst>
      <p:ext uri="{BB962C8B-B14F-4D97-AF65-F5344CB8AC3E}">
        <p14:creationId xmlns:p14="http://schemas.microsoft.com/office/powerpoint/2010/main" val="1644693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>
            <a:extLst>
              <a:ext uri="{FF2B5EF4-FFF2-40B4-BE49-F238E27FC236}">
                <a16:creationId xmlns:a16="http://schemas.microsoft.com/office/drawing/2014/main" id="{3B386B20-C7D4-4881-B102-3D24F60F5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Vytvořte jednoduchou webovou stránku, která sčítá dvě čísla.</a:t>
            </a:r>
          </a:p>
          <a:p>
            <a:r>
              <a:rPr lang="cs-CZ" dirty="0"/>
              <a:t>Na stránce budou dva textové inputy.</a:t>
            </a:r>
          </a:p>
          <a:p>
            <a:r>
              <a:rPr lang="cs-CZ" dirty="0"/>
              <a:t>Při stisku tlačítka se </a:t>
            </a:r>
            <a:r>
              <a:rPr lang="cs-CZ" dirty="0" err="1"/>
              <a:t>zavolát</a:t>
            </a:r>
            <a:r>
              <a:rPr lang="cs-CZ" dirty="0"/>
              <a:t> funkce, která sečte obě čísla a zobrazí výsledek pod formulářem.</a:t>
            </a:r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B1352A10-669B-47B0-81AD-8863750B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6"/>
                </a:solidFill>
              </a:rPr>
              <a:t>&gt; </a:t>
            </a:r>
            <a:r>
              <a:rPr lang="cs-CZ" b="1" u="sng" dirty="0">
                <a:solidFill>
                  <a:schemeClr val="accent6"/>
                </a:solidFill>
              </a:rPr>
              <a:t>Samostatná práce 3 hlavní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25714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>
            <a:extLst>
              <a:ext uri="{FF2B5EF4-FFF2-40B4-BE49-F238E27FC236}">
                <a16:creationId xmlns:a16="http://schemas.microsoft.com/office/drawing/2014/main" id="{3B386B20-C7D4-4881-B102-3D24F60F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660" y="1378150"/>
            <a:ext cx="10134600" cy="5075185"/>
          </a:xfrm>
        </p:spPr>
        <p:txBody>
          <a:bodyPr/>
          <a:lstStyle/>
          <a:p>
            <a:r>
              <a:rPr lang="cs-CZ" dirty="0"/>
              <a:t>Vytvořte jednoduchou webovou stránku, která bude fungovat jako kvíz.</a:t>
            </a:r>
          </a:p>
          <a:p>
            <a:r>
              <a:rPr lang="cs-CZ" dirty="0"/>
              <a:t>Na stránce budou tři textové inputy, v popisce u inputu bude otázka.</a:t>
            </a:r>
          </a:p>
          <a:p>
            <a:pPr lvl="1"/>
            <a:r>
              <a:rPr lang="cs-CZ" b="1" dirty="0">
                <a:solidFill>
                  <a:schemeClr val="bg2"/>
                </a:solidFill>
              </a:rPr>
              <a:t>Např. 1</a:t>
            </a:r>
            <a:r>
              <a:rPr lang="cs-CZ" dirty="0">
                <a:solidFill>
                  <a:schemeClr val="bg2"/>
                </a:solidFill>
              </a:rPr>
              <a:t>: Vymyslel Bill Gates </a:t>
            </a:r>
            <a:r>
              <a:rPr lang="cs-CZ" dirty="0" err="1">
                <a:solidFill>
                  <a:schemeClr val="bg2"/>
                </a:solidFill>
              </a:rPr>
              <a:t>JavaScript</a:t>
            </a:r>
            <a:r>
              <a:rPr lang="cs-CZ" dirty="0">
                <a:solidFill>
                  <a:schemeClr val="bg2"/>
                </a:solidFill>
              </a:rPr>
              <a:t>? </a:t>
            </a:r>
            <a:r>
              <a:rPr lang="en-US" dirty="0">
                <a:solidFill>
                  <a:schemeClr val="bg2"/>
                </a:solidFill>
              </a:rPr>
              <a:t>[</a:t>
            </a:r>
            <a:r>
              <a:rPr lang="cs-CZ" b="1" dirty="0">
                <a:solidFill>
                  <a:schemeClr val="bg2"/>
                </a:solidFill>
              </a:rPr>
              <a:t>ne</a:t>
            </a:r>
            <a:r>
              <a:rPr lang="en-US" dirty="0">
                <a:solidFill>
                  <a:schemeClr val="bg2"/>
                </a:solidFill>
              </a:rPr>
              <a:t>]</a:t>
            </a:r>
            <a:endParaRPr lang="cs-CZ" dirty="0">
              <a:solidFill>
                <a:schemeClr val="bg2"/>
              </a:solidFill>
            </a:endParaRPr>
          </a:p>
          <a:p>
            <a:pPr lvl="1"/>
            <a:r>
              <a:rPr lang="cs-CZ" b="1" dirty="0">
                <a:solidFill>
                  <a:schemeClr val="bg2"/>
                </a:solidFill>
              </a:rPr>
              <a:t>Např. 2</a:t>
            </a:r>
            <a:r>
              <a:rPr lang="cs-CZ" dirty="0">
                <a:solidFill>
                  <a:schemeClr val="bg2"/>
                </a:solidFill>
              </a:rPr>
              <a:t>: Pomocí jakého klíčové slovo lze deklarovat konstantu v </a:t>
            </a:r>
            <a:r>
              <a:rPr lang="cs-CZ" dirty="0" err="1">
                <a:solidFill>
                  <a:schemeClr val="bg2"/>
                </a:solidFill>
              </a:rPr>
              <a:t>JavaScriptu</a:t>
            </a:r>
            <a:r>
              <a:rPr lang="cs-CZ" dirty="0">
                <a:solidFill>
                  <a:schemeClr val="bg2"/>
                </a:solidFill>
              </a:rPr>
              <a:t>? </a:t>
            </a:r>
            <a:r>
              <a:rPr lang="en-US" dirty="0">
                <a:solidFill>
                  <a:schemeClr val="bg2"/>
                </a:solidFill>
              </a:rPr>
              <a:t>[</a:t>
            </a:r>
            <a:r>
              <a:rPr lang="cs-CZ" b="1" dirty="0" err="1">
                <a:solidFill>
                  <a:schemeClr val="bg2"/>
                </a:solidFill>
              </a:rPr>
              <a:t>const</a:t>
            </a:r>
            <a:r>
              <a:rPr lang="en-US" dirty="0">
                <a:solidFill>
                  <a:schemeClr val="bg2"/>
                </a:solidFill>
              </a:rPr>
              <a:t>]</a:t>
            </a:r>
            <a:endParaRPr lang="cs-CZ" dirty="0">
              <a:solidFill>
                <a:schemeClr val="bg2"/>
              </a:solidFill>
            </a:endParaRPr>
          </a:p>
          <a:p>
            <a:pPr lvl="1"/>
            <a:r>
              <a:rPr lang="cs-CZ" b="1" dirty="0">
                <a:solidFill>
                  <a:schemeClr val="bg2"/>
                </a:solidFill>
              </a:rPr>
              <a:t>Např. 3</a:t>
            </a:r>
            <a:r>
              <a:rPr lang="cs-CZ" dirty="0">
                <a:solidFill>
                  <a:schemeClr val="bg2"/>
                </a:solidFill>
              </a:rPr>
              <a:t>:  V jakém jazyce jsou stylované webové stránky </a:t>
            </a:r>
            <a:r>
              <a:rPr lang="en-US" dirty="0">
                <a:solidFill>
                  <a:schemeClr val="bg2"/>
                </a:solidFill>
              </a:rPr>
              <a:t>[</a:t>
            </a:r>
            <a:r>
              <a:rPr lang="cs-CZ" b="1" dirty="0">
                <a:solidFill>
                  <a:schemeClr val="bg2"/>
                </a:solidFill>
              </a:rPr>
              <a:t>CSS</a:t>
            </a:r>
            <a:r>
              <a:rPr lang="en-US" dirty="0">
                <a:solidFill>
                  <a:schemeClr val="bg2"/>
                </a:solidFill>
              </a:rPr>
              <a:t>]</a:t>
            </a:r>
            <a:endParaRPr lang="cs-CZ" dirty="0">
              <a:solidFill>
                <a:schemeClr val="bg2"/>
              </a:solidFill>
            </a:endParaRPr>
          </a:p>
          <a:p>
            <a:r>
              <a:rPr lang="cs-CZ" dirty="0"/>
              <a:t>Při stisku tlačítka se </a:t>
            </a:r>
            <a:r>
              <a:rPr lang="cs-CZ" dirty="0" err="1"/>
              <a:t>zavolát</a:t>
            </a:r>
            <a:r>
              <a:rPr lang="cs-CZ" dirty="0"/>
              <a:t> funkce, která informuje uživatele, jestli jeho odpovědi byly správné.</a:t>
            </a:r>
          </a:p>
          <a:p>
            <a:pPr lvl="1"/>
            <a:r>
              <a:rPr lang="cs-CZ" dirty="0"/>
              <a:t>Postačí čistá informace, kolik bylo správných a špatných odpovědí</a:t>
            </a:r>
          </a:p>
          <a:p>
            <a:pPr lvl="1"/>
            <a:r>
              <a:rPr lang="cs-CZ" dirty="0"/>
              <a:t>Navíc můžete mít tři zvláštní odstavce pro každou odpověď (Vaše první odpověď byla – správná/špatná)</a:t>
            </a:r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B1352A10-669B-47B0-81AD-8863750B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6"/>
                </a:solidFill>
              </a:rPr>
              <a:t>&gt; </a:t>
            </a:r>
            <a:r>
              <a:rPr lang="cs-CZ" b="1" u="sng" dirty="0">
                <a:solidFill>
                  <a:schemeClr val="accent6"/>
                </a:solidFill>
              </a:rPr>
              <a:t>Samostatná práce 3 vedlejší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598452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E85288D-A7C7-4FD5-B46E-F3849875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Zobrazování a schovávání elementů na stránce</a:t>
            </a:r>
          </a:p>
        </p:txBody>
      </p:sp>
    </p:spTree>
    <p:extLst>
      <p:ext uri="{BB962C8B-B14F-4D97-AF65-F5344CB8AC3E}">
        <p14:creationId xmlns:p14="http://schemas.microsoft.com/office/powerpoint/2010/main" val="2302640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4F0F201B-7CCB-4309-B8D3-3CB5FBC2C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660" y="1378151"/>
            <a:ext cx="10134600" cy="4139081"/>
          </a:xfrm>
        </p:spPr>
        <p:txBody>
          <a:bodyPr/>
          <a:lstStyle/>
          <a:p>
            <a:r>
              <a:rPr lang="cs-CZ" dirty="0"/>
              <a:t>Měnit můžeme řadu prvků webové stránky:</a:t>
            </a:r>
          </a:p>
          <a:p>
            <a:pPr lvl="1"/>
            <a:r>
              <a:rPr lang="cs-CZ" dirty="0"/>
              <a:t>U obrázků lze měnit jejich zdroj.</a:t>
            </a:r>
          </a:p>
          <a:p>
            <a:pPr lvl="2"/>
            <a:r>
              <a:rPr lang="cs-CZ" dirty="0"/>
              <a:t>Můžeme tak ovlivnit, jaký obrázek je zobrazován  na stránce</a:t>
            </a:r>
          </a:p>
          <a:p>
            <a:pPr lvl="1"/>
            <a:r>
              <a:rPr lang="cs-CZ" dirty="0"/>
              <a:t>Můžeme schovávat a zobrazovat jednotlivé elementy</a:t>
            </a:r>
          </a:p>
          <a:p>
            <a:pPr lvl="2"/>
            <a:r>
              <a:rPr lang="cs-CZ" dirty="0"/>
              <a:t>Můžeme tedy schovat či zobrazit jednotlivé elementy, celé sekce a do nich vnořené prvky</a:t>
            </a:r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F3CC3C48-FA6E-4675-AED4-B3648A51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Zobrazování a schovávání elementů</a:t>
            </a:r>
          </a:p>
        </p:txBody>
      </p:sp>
    </p:spTree>
    <p:extLst>
      <p:ext uri="{BB962C8B-B14F-4D97-AF65-F5344CB8AC3E}">
        <p14:creationId xmlns:p14="http://schemas.microsoft.com/office/powerpoint/2010/main" val="4241892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>
            <a:extLst>
              <a:ext uri="{FF2B5EF4-FFF2-40B4-BE49-F238E27FC236}">
                <a16:creationId xmlns:a16="http://schemas.microsoft.com/office/drawing/2014/main" id="{B6E49C5A-73B8-4FCC-BD73-AD998A470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Zdroj obrázku lze upravit pomocí změny atributu „</a:t>
            </a:r>
            <a:r>
              <a:rPr lang="cs-CZ" dirty="0" err="1"/>
              <a:t>src</a:t>
            </a:r>
            <a:r>
              <a:rPr lang="cs-CZ" dirty="0"/>
              <a:t>“</a:t>
            </a:r>
            <a:br>
              <a:rPr lang="cs-CZ" dirty="0"/>
            </a:br>
            <a:endParaRPr lang="cs-CZ" dirty="0"/>
          </a:p>
          <a:p>
            <a:pPr marL="50800" indent="0">
              <a:buNone/>
            </a:pP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picture</a:t>
            </a: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cs-CZ" sz="24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picture</a:t>
            </a:r>
            <a:r>
              <a:rPr lang="cs-CZ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;</a:t>
            </a:r>
            <a:endParaRPr lang="cs-CZ" sz="24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0800" indent="0">
              <a:buNone/>
            </a:pP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picture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dog.jpeg"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50800" indent="0">
              <a:buNone/>
            </a:pPr>
            <a:endParaRPr lang="cs-CZ" dirty="0"/>
          </a:p>
          <a:p>
            <a:pPr marL="50800" indent="0">
              <a:buNone/>
            </a:pPr>
            <a:endParaRPr lang="cs-CZ" dirty="0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2CAC726B-78D0-4714-94C5-3FFF94A1D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Měnit zdroj obrázku (</a:t>
            </a:r>
            <a:r>
              <a:rPr lang="cs-CZ" dirty="0" err="1"/>
              <a:t>folder</a:t>
            </a:r>
            <a:r>
              <a:rPr lang="cs-CZ" dirty="0"/>
              <a:t> 13)</a:t>
            </a:r>
          </a:p>
        </p:txBody>
      </p:sp>
    </p:spTree>
    <p:extLst>
      <p:ext uri="{BB962C8B-B14F-4D97-AF65-F5344CB8AC3E}">
        <p14:creationId xmlns:p14="http://schemas.microsoft.com/office/powerpoint/2010/main" val="28200604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>
            <a:extLst>
              <a:ext uri="{FF2B5EF4-FFF2-40B4-BE49-F238E27FC236}">
                <a16:creationId xmlns:a16="http://schemas.microsoft.com/office/drawing/2014/main" id="{8BD82888-B786-42CC-B8B5-C7CF29EAF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384" y="1378151"/>
            <a:ext cx="11258904" cy="3419001"/>
          </a:xfrm>
        </p:spPr>
        <p:txBody>
          <a:bodyPr/>
          <a:lstStyle/>
          <a:p>
            <a:r>
              <a:rPr lang="cs-CZ" dirty="0"/>
              <a:t>Elementy lze zobrazit a schovat pomocí CSS</a:t>
            </a:r>
          </a:p>
          <a:p>
            <a:pPr marL="50800" indent="0">
              <a:buNone/>
            </a:pPr>
            <a:r>
              <a:rPr lang="cs-CZ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paragraph</a:t>
            </a:r>
            <a:r>
              <a:rPr lang="cs-CZ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cs-CZ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cs-CZ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cs-CZ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paragraph</a:t>
            </a:r>
            <a:r>
              <a:rPr lang="cs-CZ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0800" indent="0">
              <a:buNone/>
            </a:pPr>
            <a:r>
              <a:rPr lang="cs-CZ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paragraph</a:t>
            </a:r>
            <a:r>
              <a:rPr lang="cs-CZ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style.display</a:t>
            </a:r>
            <a:r>
              <a:rPr lang="cs-CZ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cs-CZ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50800" indent="0">
              <a:buNone/>
            </a:pPr>
            <a:endParaRPr lang="cs-CZ" dirty="0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D82BACF9-40E9-4DA2-8F59-58DA7321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Schovat/zobrazit element (</a:t>
            </a:r>
            <a:r>
              <a:rPr lang="cs-CZ" dirty="0" err="1"/>
              <a:t>folder</a:t>
            </a:r>
            <a:r>
              <a:rPr lang="cs-CZ" dirty="0"/>
              <a:t> 14)</a:t>
            </a:r>
          </a:p>
        </p:txBody>
      </p:sp>
    </p:spTree>
    <p:extLst>
      <p:ext uri="{BB962C8B-B14F-4D97-AF65-F5344CB8AC3E}">
        <p14:creationId xmlns:p14="http://schemas.microsoft.com/office/powerpoint/2010/main" val="228663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>
            <a:extLst>
              <a:ext uri="{FF2B5EF4-FFF2-40B4-BE49-F238E27FC236}">
                <a16:creationId xmlns:a16="http://schemas.microsoft.com/office/drawing/2014/main" id="{3B386B20-C7D4-4881-B102-3D24F60F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660" y="1378151"/>
            <a:ext cx="10134600" cy="2482897"/>
          </a:xfrm>
        </p:spPr>
        <p:txBody>
          <a:bodyPr/>
          <a:lstStyle/>
          <a:p>
            <a:r>
              <a:rPr lang="cs-CZ" dirty="0"/>
              <a:t>Vytvořte jednoduchou webovou stránku, </a:t>
            </a:r>
            <a:r>
              <a:rPr lang="cs-CZ" dirty="0" err="1"/>
              <a:t>kte</a:t>
            </a:r>
            <a:r>
              <a:rPr lang="cs-CZ" dirty="0"/>
              <a:t> bude obrázek žárovky.</a:t>
            </a:r>
          </a:p>
          <a:p>
            <a:r>
              <a:rPr lang="cs-CZ" dirty="0"/>
              <a:t>Pod obrázkem žárovky bude tlačítko „Spínač“</a:t>
            </a:r>
          </a:p>
          <a:p>
            <a:pPr lvl="1"/>
            <a:r>
              <a:rPr lang="cs-CZ" dirty="0"/>
              <a:t>Po kliku na něj se žárovka rozsvítí nebo naopak zhasne. Lze rozsvítit a zhasnout žárovku neustále.</a:t>
            </a:r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B1352A10-669B-47B0-81AD-8863750B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6"/>
                </a:solidFill>
              </a:rPr>
              <a:t>&gt; </a:t>
            </a:r>
            <a:r>
              <a:rPr lang="cs-CZ" b="1" u="sng" dirty="0">
                <a:solidFill>
                  <a:schemeClr val="accent6"/>
                </a:solidFill>
              </a:rPr>
              <a:t>Samostatná práce 4 hlavní </a:t>
            </a:r>
            <a:r>
              <a:rPr lang="en-US" b="1" u="sng" dirty="0">
                <a:solidFill>
                  <a:schemeClr val="accent6"/>
                </a:solidFill>
              </a:rPr>
              <a:t>[</a:t>
            </a:r>
            <a:r>
              <a:rPr lang="cs-CZ" b="1" u="sng" dirty="0" err="1">
                <a:solidFill>
                  <a:schemeClr val="accent6"/>
                </a:solidFill>
              </a:rPr>
              <a:t>zdrojáky</a:t>
            </a:r>
            <a:r>
              <a:rPr lang="en-US" b="1" u="sng" dirty="0">
                <a:solidFill>
                  <a:schemeClr val="accent6"/>
                </a:solidFill>
              </a:rPr>
              <a:t>]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9153354-18C8-4F7A-9752-2D1DC4E4F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10" y="3861048"/>
            <a:ext cx="1656184" cy="2801477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71BE888F-4013-4BD7-B3B9-A46069829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759" y="3861048"/>
            <a:ext cx="1517233" cy="27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63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>
            <a:extLst>
              <a:ext uri="{FF2B5EF4-FFF2-40B4-BE49-F238E27FC236}">
                <a16:creationId xmlns:a16="http://schemas.microsoft.com/office/drawing/2014/main" id="{3B386B20-C7D4-4881-B102-3D24F60F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660" y="1378152"/>
            <a:ext cx="10134600" cy="1739432"/>
          </a:xfrm>
        </p:spPr>
        <p:txBody>
          <a:bodyPr/>
          <a:lstStyle/>
          <a:p>
            <a:r>
              <a:rPr lang="cs-CZ" dirty="0"/>
              <a:t>Upravte galerii tak, aby se na vrchu zobrazoval jedině naposledy vybraný obrázek z možností pod hlavním obrázkem. </a:t>
            </a:r>
            <a:endParaRPr lang="cs-CZ" dirty="0">
              <a:solidFill>
                <a:schemeClr val="accent1"/>
              </a:solidFill>
            </a:endParaRPr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B1352A10-669B-47B0-81AD-8863750B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6"/>
                </a:solidFill>
              </a:rPr>
              <a:t>&gt; </a:t>
            </a:r>
            <a:r>
              <a:rPr lang="cs-CZ" b="1" u="sng" dirty="0">
                <a:solidFill>
                  <a:schemeClr val="accent6"/>
                </a:solidFill>
              </a:rPr>
              <a:t>Samostatná práce 4 extra </a:t>
            </a:r>
            <a:r>
              <a:rPr lang="en-US" b="1" u="sng" dirty="0">
                <a:solidFill>
                  <a:schemeClr val="accent6"/>
                </a:solidFill>
              </a:rPr>
              <a:t>[</a:t>
            </a:r>
            <a:r>
              <a:rPr lang="cs-CZ" b="1" u="sng" dirty="0" err="1">
                <a:solidFill>
                  <a:schemeClr val="accent6"/>
                </a:solidFill>
              </a:rPr>
              <a:t>zdrojáky</a:t>
            </a:r>
            <a:r>
              <a:rPr lang="en-US" b="1" u="sng" dirty="0">
                <a:solidFill>
                  <a:schemeClr val="accent6"/>
                </a:solidFill>
              </a:rPr>
              <a:t>]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BA439BD-8D72-4041-9663-2F0CA95A1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82" y="3478853"/>
            <a:ext cx="3436987" cy="2850678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D66EBC20-D845-4FF1-86EE-E9BB156A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427" y="3488280"/>
            <a:ext cx="3384376" cy="2831824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C87C3AFA-02FA-46DC-BDF1-810A97935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353" y="3474563"/>
            <a:ext cx="3512457" cy="2843752"/>
          </a:xfrm>
          <a:prstGeom prst="rect">
            <a:avLst/>
          </a:prstGeom>
        </p:spPr>
      </p:pic>
      <p:sp>
        <p:nvSpPr>
          <p:cNvPr id="8" name="Šipka: doprava 7">
            <a:extLst>
              <a:ext uri="{FF2B5EF4-FFF2-40B4-BE49-F238E27FC236}">
                <a16:creationId xmlns:a16="http://schemas.microsoft.com/office/drawing/2014/main" id="{FF8CB28E-BC58-49B5-9350-45034F98F28E}"/>
              </a:ext>
            </a:extLst>
          </p:cNvPr>
          <p:cNvSpPr/>
          <p:nvPr/>
        </p:nvSpPr>
        <p:spPr>
          <a:xfrm rot="18056169">
            <a:off x="5931293" y="6069302"/>
            <a:ext cx="592594" cy="55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Šipka: doprava 8">
            <a:extLst>
              <a:ext uri="{FF2B5EF4-FFF2-40B4-BE49-F238E27FC236}">
                <a16:creationId xmlns:a16="http://schemas.microsoft.com/office/drawing/2014/main" id="{95923FA1-2183-484B-B3B9-7E928446F9B3}"/>
              </a:ext>
            </a:extLst>
          </p:cNvPr>
          <p:cNvSpPr/>
          <p:nvPr/>
        </p:nvSpPr>
        <p:spPr>
          <a:xfrm rot="18056169">
            <a:off x="8861208" y="6040021"/>
            <a:ext cx="592594" cy="55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34A04E-FCC6-41CF-A76C-28F4ECE2168A}"/>
              </a:ext>
            </a:extLst>
          </p:cNvPr>
          <p:cNvSpPr/>
          <p:nvPr/>
        </p:nvSpPr>
        <p:spPr>
          <a:xfrm>
            <a:off x="1560791" y="3166786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>
                <a:solidFill>
                  <a:schemeClr val="accent1"/>
                </a:solidFill>
              </a:rPr>
              <a:t>Počáteční stav</a:t>
            </a:r>
            <a:endParaRPr lang="cs-CZ" dirty="0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F032AAB3-FBD2-40E5-8950-4E87C2B00B29}"/>
              </a:ext>
            </a:extLst>
          </p:cNvPr>
          <p:cNvSpPr/>
          <p:nvPr/>
        </p:nvSpPr>
        <p:spPr>
          <a:xfrm>
            <a:off x="4925869" y="3171628"/>
            <a:ext cx="21602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>
                <a:solidFill>
                  <a:schemeClr val="accent1"/>
                </a:solidFill>
              </a:rPr>
              <a:t>Klik na obrázek z výběru</a:t>
            </a:r>
            <a:endParaRPr lang="cs-CZ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63A1DCFB-7D37-4FB8-9924-AE0AB8CBF0F5}"/>
              </a:ext>
            </a:extLst>
          </p:cNvPr>
          <p:cNvSpPr/>
          <p:nvPr/>
        </p:nvSpPr>
        <p:spPr>
          <a:xfrm>
            <a:off x="8544272" y="3117583"/>
            <a:ext cx="21602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>
                <a:solidFill>
                  <a:schemeClr val="accent1"/>
                </a:solidFill>
              </a:rPr>
              <a:t>Klik na obrázek z výběru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4671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 je JavaScript?</a:t>
            </a:r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4294967295"/>
          </p:nvPr>
        </p:nvSpPr>
        <p:spPr>
          <a:xfrm>
            <a:off x="964650" y="1378148"/>
            <a:ext cx="10134600" cy="49929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Text"/>
              <a:buChar char="●"/>
            </a:pPr>
            <a:r>
              <a:rPr lang="cs-CZ" dirty="0"/>
              <a:t>Dnes má JS velké uplatnění</a:t>
            </a:r>
          </a:p>
          <a:p>
            <a:pPr lvl="1" indent="-406400">
              <a:lnSpc>
                <a:spcPct val="150000"/>
              </a:lnSpc>
              <a:spcBef>
                <a:spcPts val="0"/>
              </a:spcBef>
              <a:buSzPts val="2800"/>
              <a:buFont typeface="Courier New" panose="02070309020205020404" pitchFamily="49" charset="0"/>
              <a:buChar char="o"/>
            </a:pPr>
            <a:r>
              <a:rPr lang="cs-CZ" dirty="0"/>
              <a:t>Podpora </a:t>
            </a:r>
            <a:r>
              <a:rPr lang="cs-CZ" b="1" dirty="0">
                <a:solidFill>
                  <a:schemeClr val="bg2"/>
                </a:solidFill>
              </a:rPr>
              <a:t>Googlu</a:t>
            </a:r>
            <a:r>
              <a:rPr lang="cs-CZ" dirty="0"/>
              <a:t> (V8 </a:t>
            </a:r>
            <a:r>
              <a:rPr lang="cs-CZ" dirty="0" err="1"/>
              <a:t>engine</a:t>
            </a:r>
            <a:r>
              <a:rPr lang="cs-CZ" dirty="0"/>
              <a:t> pro JS)</a:t>
            </a:r>
          </a:p>
          <a:p>
            <a:pPr lvl="1" indent="-406400">
              <a:lnSpc>
                <a:spcPct val="150000"/>
              </a:lnSpc>
              <a:spcBef>
                <a:spcPts val="0"/>
              </a:spcBef>
              <a:buSzPts val="2800"/>
              <a:buFont typeface="Courier New" panose="02070309020205020404" pitchFamily="49" charset="0"/>
              <a:buChar char="o"/>
            </a:pPr>
            <a:r>
              <a:rPr lang="cs-CZ" dirty="0"/>
              <a:t>Vytvářet </a:t>
            </a:r>
            <a:r>
              <a:rPr lang="cs-CZ" b="1" dirty="0">
                <a:solidFill>
                  <a:schemeClr val="bg2"/>
                </a:solidFill>
              </a:rPr>
              <a:t>aplikace</a:t>
            </a:r>
            <a:r>
              <a:rPr lang="cs-CZ" dirty="0"/>
              <a:t> běhající na </a:t>
            </a:r>
            <a:r>
              <a:rPr lang="cs-CZ" b="1" dirty="0">
                <a:solidFill>
                  <a:schemeClr val="bg2"/>
                </a:solidFill>
              </a:rPr>
              <a:t>serveru</a:t>
            </a:r>
            <a:r>
              <a:rPr lang="cs-CZ" dirty="0"/>
              <a:t> (Node.JS, </a:t>
            </a:r>
            <a:r>
              <a:rPr lang="cs-CZ" dirty="0" err="1"/>
              <a:t>Mongo.db</a:t>
            </a:r>
            <a:r>
              <a:rPr lang="cs-CZ" dirty="0"/>
              <a:t>)</a:t>
            </a:r>
          </a:p>
          <a:p>
            <a:pPr lvl="1" indent="-406400">
              <a:lnSpc>
                <a:spcPct val="150000"/>
              </a:lnSpc>
              <a:spcBef>
                <a:spcPts val="0"/>
              </a:spcBef>
              <a:buSzPts val="2800"/>
              <a:buFont typeface="Courier New" panose="02070309020205020404" pitchFamily="49" charset="0"/>
              <a:buChar char="o"/>
            </a:pPr>
            <a:r>
              <a:rPr lang="cs-CZ" dirty="0"/>
              <a:t>Vytvářet </a:t>
            </a:r>
            <a:r>
              <a:rPr lang="cs-CZ" b="1" dirty="0">
                <a:solidFill>
                  <a:schemeClr val="bg2"/>
                </a:solidFill>
              </a:rPr>
              <a:t>aplikace</a:t>
            </a:r>
            <a:r>
              <a:rPr lang="cs-CZ" dirty="0"/>
              <a:t> přímo pro </a:t>
            </a:r>
            <a:r>
              <a:rPr lang="cs-CZ" b="1" dirty="0">
                <a:solidFill>
                  <a:schemeClr val="bg2"/>
                </a:solidFill>
              </a:rPr>
              <a:t>PC, mobily </a:t>
            </a:r>
            <a:r>
              <a:rPr lang="cs-CZ" dirty="0"/>
              <a:t>atd. (</a:t>
            </a:r>
            <a:r>
              <a:rPr lang="cs-CZ" dirty="0" err="1"/>
              <a:t>Ionic</a:t>
            </a:r>
            <a:r>
              <a:rPr lang="cs-CZ" dirty="0"/>
              <a:t>, </a:t>
            </a:r>
            <a:r>
              <a:rPr lang="cs-CZ" dirty="0" err="1"/>
              <a:t>Electron</a:t>
            </a:r>
            <a:r>
              <a:rPr lang="cs-CZ" dirty="0"/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2" y="3747616"/>
            <a:ext cx="8278837" cy="300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1400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F7D44BB-AB52-40B3-A835-1C665BFE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7200" dirty="0"/>
              <a:t>Na závěr </a:t>
            </a:r>
            <a:br>
              <a:rPr lang="cs-CZ" dirty="0"/>
            </a:br>
            <a:r>
              <a:rPr lang="cs-CZ" dirty="0"/>
              <a:t>jak se dál učit JS</a:t>
            </a:r>
          </a:p>
        </p:txBody>
      </p:sp>
    </p:spTree>
    <p:extLst>
      <p:ext uri="{BB962C8B-B14F-4D97-AF65-F5344CB8AC3E}">
        <p14:creationId xmlns:p14="http://schemas.microsoft.com/office/powerpoint/2010/main" val="18021060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68A03A3C-5DA9-4D59-98FD-26F554574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Kde studovat online a zadarmo?</a:t>
            </a:r>
          </a:p>
          <a:p>
            <a:r>
              <a:rPr lang="cs-CZ" dirty="0"/>
              <a:t>Kde si najít levné online kurzy (10-20 EUR)?</a:t>
            </a:r>
          </a:p>
          <a:p>
            <a:r>
              <a:rPr lang="cs-CZ" dirty="0"/>
              <a:t>Kam jít na vysokou studovat </a:t>
            </a:r>
            <a:r>
              <a:rPr lang="cs-CZ" strike="sngStrike" dirty="0"/>
              <a:t>web </a:t>
            </a:r>
            <a:r>
              <a:rPr lang="cs-CZ" strike="sngStrike" dirty="0" err="1"/>
              <a:t>development</a:t>
            </a:r>
            <a:r>
              <a:rPr lang="cs-CZ" dirty="0"/>
              <a:t> IT?</a:t>
            </a:r>
          </a:p>
          <a:p>
            <a:r>
              <a:rPr lang="cs-CZ" dirty="0"/>
              <a:t>Intenzivní kurzy?</a:t>
            </a:r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A20C6EE3-223E-43F3-B337-BB5D0131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Kde se dále učit?</a:t>
            </a:r>
          </a:p>
        </p:txBody>
      </p:sp>
    </p:spTree>
    <p:extLst>
      <p:ext uri="{BB962C8B-B14F-4D97-AF65-F5344CB8AC3E}">
        <p14:creationId xmlns:p14="http://schemas.microsoft.com/office/powerpoint/2010/main" val="1986884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68A03A3C-5DA9-4D59-98FD-26F554574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Kde studovat online a zadarmo?</a:t>
            </a:r>
          </a:p>
          <a:p>
            <a:pPr lvl="1"/>
            <a:r>
              <a:rPr lang="cs-CZ" dirty="0">
                <a:hlinkClick r:id="rId2"/>
              </a:rPr>
              <a:t>https://www.freecodecamp.org/</a:t>
            </a:r>
            <a:endParaRPr lang="cs-CZ" dirty="0"/>
          </a:p>
          <a:p>
            <a:pPr lvl="1"/>
            <a:r>
              <a:rPr lang="cs-CZ" dirty="0">
                <a:hlinkClick r:id="rId3"/>
              </a:rPr>
              <a:t>https://www.codecademy.com/catalog</a:t>
            </a:r>
            <a:endParaRPr lang="cs-CZ" dirty="0"/>
          </a:p>
          <a:p>
            <a:pPr lvl="1"/>
            <a:r>
              <a:rPr lang="cs-CZ" dirty="0">
                <a:hlinkClick r:id="rId4"/>
              </a:rPr>
              <a:t>http://nove.kodim.cz/czechitas/daweb</a:t>
            </a:r>
            <a:endParaRPr lang="cs-CZ" dirty="0"/>
          </a:p>
          <a:p>
            <a:pPr lvl="1"/>
            <a:r>
              <a:rPr lang="cs-CZ" u="sng" dirty="0">
                <a:hlinkClick r:id="rId5"/>
              </a:rPr>
              <a:t>www.javascript30.com</a:t>
            </a:r>
            <a:endParaRPr lang="cs-CZ" u="sng" dirty="0"/>
          </a:p>
          <a:p>
            <a:r>
              <a:rPr lang="cs-CZ" dirty="0"/>
              <a:t>Kde najít příklady a dokumentaci?</a:t>
            </a:r>
          </a:p>
          <a:p>
            <a:pPr lvl="1"/>
            <a:r>
              <a:rPr lang="cs-CZ" dirty="0">
                <a:hlinkClick r:id="rId6"/>
              </a:rPr>
              <a:t>https://developer.mozilla.org/en-US/docs/Web/JavaScript</a:t>
            </a:r>
            <a:endParaRPr lang="cs-CZ" dirty="0"/>
          </a:p>
          <a:p>
            <a:pPr lvl="1"/>
            <a:r>
              <a:rPr lang="cs-CZ" dirty="0">
                <a:hlinkClick r:id="rId7"/>
              </a:rPr>
              <a:t>https://www.w3schools.com/js/default.asp</a:t>
            </a:r>
            <a:endParaRPr lang="cs-CZ" dirty="0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A20C6EE3-223E-43F3-B337-BB5D0131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Kde se dále učit?</a:t>
            </a:r>
          </a:p>
        </p:txBody>
      </p:sp>
    </p:spTree>
    <p:extLst>
      <p:ext uri="{BB962C8B-B14F-4D97-AF65-F5344CB8AC3E}">
        <p14:creationId xmlns:p14="http://schemas.microsoft.com/office/powerpoint/2010/main" val="2275989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68A03A3C-5DA9-4D59-98FD-26F554574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Kde si najít levné online kurzy?</a:t>
            </a:r>
          </a:p>
          <a:p>
            <a:pPr lvl="1"/>
            <a:r>
              <a:rPr lang="cs-CZ" dirty="0"/>
              <a:t>Měsíční vstup: </a:t>
            </a:r>
            <a:r>
              <a:rPr lang="cs-CZ" dirty="0">
                <a:hlinkClick r:id="rId2"/>
              </a:rPr>
              <a:t>https://www.skillshare.com</a:t>
            </a:r>
            <a:endParaRPr lang="cs-CZ" dirty="0"/>
          </a:p>
          <a:p>
            <a:pPr lvl="1"/>
            <a:r>
              <a:rPr lang="cs-CZ" dirty="0"/>
              <a:t>Koupíte si kurz v akci za 10-20 EUR a máte doživotní přístup:</a:t>
            </a:r>
            <a:br>
              <a:rPr lang="cs-CZ" dirty="0"/>
            </a:br>
            <a:r>
              <a:rPr lang="cs-CZ" dirty="0">
                <a:hlinkClick r:id="rId3"/>
              </a:rPr>
              <a:t>https://www.udemy.com</a:t>
            </a:r>
            <a:endParaRPr lang="cs-CZ" dirty="0"/>
          </a:p>
          <a:p>
            <a:pPr lvl="2"/>
            <a:r>
              <a:rPr lang="cs-CZ" dirty="0"/>
              <a:t>Jsou zde i dlouhé video kurzy na 50 a více hodin</a:t>
            </a:r>
          </a:p>
          <a:p>
            <a:pPr lvl="2"/>
            <a:r>
              <a:rPr lang="cs-CZ" dirty="0"/>
              <a:t>Když si vyberete dobrý kurz, máte i dobrou podporu od mentorů</a:t>
            </a:r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A20C6EE3-223E-43F3-B337-BB5D0131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Kde se dále učit?</a:t>
            </a:r>
          </a:p>
        </p:txBody>
      </p:sp>
    </p:spTree>
    <p:extLst>
      <p:ext uri="{BB962C8B-B14F-4D97-AF65-F5344CB8AC3E}">
        <p14:creationId xmlns:p14="http://schemas.microsoft.com/office/powerpoint/2010/main" val="2217441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68A03A3C-5DA9-4D59-98FD-26F554574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660" y="1378151"/>
            <a:ext cx="10134600" cy="5075185"/>
          </a:xfrm>
        </p:spPr>
        <p:txBody>
          <a:bodyPr/>
          <a:lstStyle/>
          <a:p>
            <a:r>
              <a:rPr lang="cs-CZ" dirty="0"/>
              <a:t>Kam jít na vysokou studovat </a:t>
            </a:r>
            <a:r>
              <a:rPr lang="cs-CZ" strike="sngStrike" dirty="0"/>
              <a:t>web </a:t>
            </a:r>
            <a:r>
              <a:rPr lang="cs-CZ" strike="sngStrike" dirty="0" err="1"/>
              <a:t>development</a:t>
            </a:r>
            <a:r>
              <a:rPr lang="cs-CZ" dirty="0"/>
              <a:t> IT?</a:t>
            </a:r>
          </a:p>
          <a:p>
            <a:pPr lvl="1"/>
            <a:r>
              <a:rPr lang="cs-CZ" dirty="0"/>
              <a:t>Školy a Univerzity jsou zaměřeny spíše na široké IT, než jen na vývoj webových aplikací</a:t>
            </a:r>
          </a:p>
          <a:p>
            <a:pPr lvl="1"/>
            <a:r>
              <a:rPr lang="cs-CZ" dirty="0"/>
              <a:t>Praha:</a:t>
            </a:r>
          </a:p>
          <a:p>
            <a:pPr lvl="2"/>
            <a:r>
              <a:rPr lang="cs-CZ" dirty="0"/>
              <a:t>ČVUT: FIT, FEL </a:t>
            </a:r>
          </a:p>
          <a:p>
            <a:pPr lvl="2"/>
            <a:r>
              <a:rPr lang="cs-CZ" dirty="0" err="1"/>
              <a:t>Unicorn</a:t>
            </a:r>
            <a:r>
              <a:rPr lang="cs-CZ" dirty="0"/>
              <a:t> </a:t>
            </a:r>
            <a:r>
              <a:rPr lang="cs-CZ" dirty="0" err="1"/>
              <a:t>Colledge</a:t>
            </a:r>
            <a:endParaRPr lang="cs-CZ" dirty="0"/>
          </a:p>
          <a:p>
            <a:pPr lvl="2"/>
            <a:r>
              <a:rPr lang="cs-CZ" dirty="0"/>
              <a:t>VŠE: FIS</a:t>
            </a:r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A20C6EE3-223E-43F3-B337-BB5D0131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Kde se dále učit?</a:t>
            </a:r>
          </a:p>
        </p:txBody>
      </p:sp>
    </p:spTree>
    <p:extLst>
      <p:ext uri="{BB962C8B-B14F-4D97-AF65-F5344CB8AC3E}">
        <p14:creationId xmlns:p14="http://schemas.microsoft.com/office/powerpoint/2010/main" val="3145499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68A03A3C-5DA9-4D59-98FD-26F554574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Intenzivní kurzy ?</a:t>
            </a:r>
          </a:p>
          <a:p>
            <a:pPr lvl="1"/>
            <a:r>
              <a:rPr lang="cs-CZ" dirty="0"/>
              <a:t>Hlavně zaměřeny na vývoj webu</a:t>
            </a:r>
          </a:p>
          <a:p>
            <a:pPr lvl="2"/>
            <a:r>
              <a:rPr lang="cs-CZ" dirty="0"/>
              <a:t>Nejjednodušší uplatnění a nejvíc pracovních pozic</a:t>
            </a:r>
          </a:p>
          <a:p>
            <a:pPr lvl="1"/>
            <a:r>
              <a:rPr lang="cs-CZ" dirty="0" err="1"/>
              <a:t>CzechITas</a:t>
            </a:r>
            <a:r>
              <a:rPr lang="cs-CZ" dirty="0"/>
              <a:t> poskytuje intenzivní kurzy (3x-4x do týdne)</a:t>
            </a:r>
          </a:p>
          <a:p>
            <a:pPr lvl="1"/>
            <a:r>
              <a:rPr lang="cs-CZ" dirty="0" err="1"/>
              <a:t>Bootcampy</a:t>
            </a:r>
            <a:r>
              <a:rPr lang="cs-CZ" dirty="0"/>
              <a:t> </a:t>
            </a:r>
          </a:p>
          <a:p>
            <a:pPr lvl="2"/>
            <a:r>
              <a:rPr lang="cs-CZ" dirty="0"/>
              <a:t>drahé (120 000,- až 250 000,- za 3-4měsíce) </a:t>
            </a:r>
          </a:p>
          <a:p>
            <a:pPr lvl="2"/>
            <a:r>
              <a:rPr lang="cs-CZ" dirty="0"/>
              <a:t>ale často účinné – naučí nutné základy pro první práci</a:t>
            </a:r>
          </a:p>
          <a:p>
            <a:pPr lvl="3"/>
            <a:r>
              <a:rPr lang="cs-CZ" dirty="0"/>
              <a:t>Plat Juniora Web Developera: 35 000,- až 45 000,-</a:t>
            </a:r>
          </a:p>
          <a:p>
            <a:pPr lvl="2"/>
            <a:r>
              <a:rPr lang="cs-CZ" dirty="0">
                <a:hlinkClick r:id="rId2"/>
              </a:rPr>
              <a:t>www.greenfoxacademy.cz</a:t>
            </a:r>
            <a:endParaRPr lang="cs-CZ" dirty="0"/>
          </a:p>
          <a:p>
            <a:pPr lvl="2"/>
            <a:r>
              <a:rPr lang="cs-CZ" dirty="0">
                <a:hlinkClick r:id="rId3"/>
              </a:rPr>
              <a:t>www.codingbootcamp.cz</a:t>
            </a:r>
            <a:endParaRPr lang="cs-CZ" dirty="0"/>
          </a:p>
          <a:p>
            <a:pPr lvl="2"/>
            <a:endParaRPr lang="cs-CZ" dirty="0"/>
          </a:p>
          <a:p>
            <a:pPr lvl="1"/>
            <a:endParaRPr lang="cs-CZ" dirty="0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A20C6EE3-223E-43F3-B337-BB5D0131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Kde se dále učit?</a:t>
            </a:r>
          </a:p>
        </p:txBody>
      </p:sp>
    </p:spTree>
    <p:extLst>
      <p:ext uri="{BB962C8B-B14F-4D97-AF65-F5344CB8AC3E}">
        <p14:creationId xmlns:p14="http://schemas.microsoft.com/office/powerpoint/2010/main" val="40155411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57F46A-B4B4-45A1-9104-D2E3DD12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200" dirty="0"/>
              <a:t>Děkuju moc za pozornost</a:t>
            </a:r>
            <a:br>
              <a:rPr lang="cs-CZ" dirty="0"/>
            </a:br>
            <a:br>
              <a:rPr lang="cs-CZ" dirty="0"/>
            </a:br>
            <a:r>
              <a:rPr lang="cs-CZ" dirty="0"/>
              <a:t>Šimon Buryan</a:t>
            </a:r>
            <a:br>
              <a:rPr lang="cs-CZ" dirty="0"/>
            </a:br>
            <a:br>
              <a:rPr lang="cs-CZ" dirty="0"/>
            </a:br>
            <a:r>
              <a:rPr lang="cs-CZ" sz="3200" dirty="0"/>
              <a:t>email@simonburyan.cz</a:t>
            </a:r>
          </a:p>
        </p:txBody>
      </p:sp>
    </p:spTree>
    <p:extLst>
      <p:ext uri="{BB962C8B-B14F-4D97-AF65-F5344CB8AC3E}">
        <p14:creationId xmlns:p14="http://schemas.microsoft.com/office/powerpoint/2010/main" val="4220976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7837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54377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599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 je JavaScript</a:t>
            </a:r>
            <a:r>
              <a:rPr lang="cs-CZ" dirty="0"/>
              <a:t> ( JS )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4294967295"/>
          </p:nvPr>
        </p:nvSpPr>
        <p:spPr>
          <a:xfrm>
            <a:off x="964650" y="1378148"/>
            <a:ext cx="10134600" cy="49929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Font typeface="Crimson Text"/>
              <a:buChar char="●"/>
            </a:pPr>
            <a:r>
              <a:rPr lang="cs-CZ" dirty="0"/>
              <a:t>Z velké rodiny </a:t>
            </a:r>
            <a:r>
              <a:rPr lang="cs-CZ" dirty="0">
                <a:solidFill>
                  <a:schemeClr val="bg2"/>
                </a:solidFill>
              </a:rPr>
              <a:t>jazyka C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cs-CZ" dirty="0"/>
              <a:t>C++, Java, C#, …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Text"/>
              <a:buChar char="●"/>
            </a:pPr>
            <a:r>
              <a:rPr lang="cs-CZ" dirty="0"/>
              <a:t>Neplést s jazykem </a:t>
            </a:r>
            <a:r>
              <a:rPr lang="cs-CZ" dirty="0">
                <a:solidFill>
                  <a:schemeClr val="bg2"/>
                </a:solidFill>
              </a:rPr>
              <a:t>Java </a:t>
            </a:r>
          </a:p>
          <a:p>
            <a:pPr lvl="1" indent="-406400">
              <a:lnSpc>
                <a:spcPct val="150000"/>
              </a:lnSpc>
              <a:spcBef>
                <a:spcPts val="0"/>
              </a:spcBef>
              <a:buSzPts val="2800"/>
              <a:buFont typeface="Courier New" panose="02070309020205020404" pitchFamily="49" charset="0"/>
              <a:buChar char="o"/>
            </a:pPr>
            <a:r>
              <a:rPr lang="cs-CZ" dirty="0"/>
              <a:t>Java je úplně jiný jazyk, původně se jazyk jmenoval „</a:t>
            </a:r>
            <a:r>
              <a:rPr lang="cs-CZ" dirty="0" err="1"/>
              <a:t>LiveScript</a:t>
            </a:r>
            <a:r>
              <a:rPr lang="cs-CZ" dirty="0"/>
              <a:t>“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Text"/>
              <a:buChar char="●"/>
            </a:pPr>
            <a:r>
              <a:rPr lang="cs-CZ" dirty="0"/>
              <a:t>JS je </a:t>
            </a:r>
            <a:r>
              <a:rPr lang="cs-CZ" dirty="0">
                <a:solidFill>
                  <a:schemeClr val="bg2"/>
                </a:solidFill>
              </a:rPr>
              <a:t>rychlý a jednoduchý</a:t>
            </a:r>
          </a:p>
          <a:p>
            <a:pPr lvl="1" indent="-406400">
              <a:lnSpc>
                <a:spcPct val="150000"/>
              </a:lnSpc>
              <a:spcBef>
                <a:spcPts val="0"/>
              </a:spcBef>
              <a:buSzPts val="2800"/>
              <a:buFont typeface="Courier New" panose="02070309020205020404" pitchFamily="49" charset="0"/>
              <a:buChar char="o"/>
            </a:pPr>
            <a:r>
              <a:rPr lang="cs-CZ" dirty="0"/>
              <a:t>Nicméně JS má některé (pro začátečníky) matoucí vlastnosti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140211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6023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Objektový model dokumentu</a:t>
            </a: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616426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>
            <a:spLocks noGrp="1"/>
          </p:cNvSpPr>
          <p:nvPr>
            <p:ph type="body" idx="4294967295"/>
          </p:nvPr>
        </p:nvSpPr>
        <p:spPr>
          <a:xfrm>
            <a:off x="964650" y="1378151"/>
            <a:ext cx="10134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Pro každou HTML značku je dispozici </a:t>
            </a:r>
            <a:r>
              <a:rPr lang="en-US" b="1">
                <a:solidFill>
                  <a:schemeClr val="dk2"/>
                </a:solidFill>
              </a:rPr>
              <a:t>objekt</a:t>
            </a:r>
            <a:r>
              <a:rPr lang="en-US"/>
              <a:t> v JavaScriptu</a:t>
            </a:r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 - objektový model dokumentu</a:t>
            </a:r>
            <a:endParaRPr/>
          </a:p>
        </p:txBody>
      </p:sp>
      <p:pic>
        <p:nvPicPr>
          <p:cNvPr id="96" name="Google Shape;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137" y="2412925"/>
            <a:ext cx="6763725" cy="37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Výběr prvku na stránce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document.querySelector(...)</a:t>
            </a:r>
            <a:endParaRPr sz="3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body" idx="4294967295"/>
          </p:nvPr>
        </p:nvSpPr>
        <p:spPr>
          <a:xfrm>
            <a:off x="964650" y="1378150"/>
            <a:ext cx="10134600" cy="44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Text"/>
              <a:buChar char="●"/>
            </a:pPr>
            <a:r>
              <a:rPr lang="en-US"/>
              <a:t>Abychom mohli upravovat JavaScriptem značku na stránce, musíme nejprve získat objekt této značky z DOM </a:t>
            </a:r>
            <a:br>
              <a:rPr lang="en-US"/>
            </a:b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Text"/>
              <a:buChar char="●"/>
            </a:pPr>
            <a:r>
              <a:rPr lang="en-US"/>
              <a:t>Musíme značku na stránce “najít”</a:t>
            </a:r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Výběr značky na stránce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Výběr HTML značky na stránce</a:t>
            </a:r>
            <a:endParaRPr/>
          </a:p>
        </p:txBody>
      </p:sp>
      <p:sp>
        <p:nvSpPr>
          <p:cNvPr id="113" name="Google Shape;113;p25"/>
          <p:cNvSpPr txBox="1"/>
          <p:nvPr/>
        </p:nvSpPr>
        <p:spPr>
          <a:xfrm>
            <a:off x="964650" y="2092725"/>
            <a:ext cx="9966900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36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nadpis;</a:t>
            </a:r>
            <a:endParaRPr sz="3600" b="1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6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nadpis = </a:t>
            </a:r>
            <a:r>
              <a:rPr lang="en-US" sz="36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36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36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en-US" sz="36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600" b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"h1"</a:t>
            </a:r>
            <a:r>
              <a:rPr lang="en-US" sz="36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3600" b="1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4" name="Google Shape;114;p25"/>
          <p:cNvCxnSpPr/>
          <p:nvPr/>
        </p:nvCxnSpPr>
        <p:spPr>
          <a:xfrm rot="10800000">
            <a:off x="1888150" y="3923254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Google Shape;115;p25"/>
          <p:cNvSpPr txBox="1"/>
          <p:nvPr/>
        </p:nvSpPr>
        <p:spPr>
          <a:xfrm>
            <a:off x="1102176" y="5009965"/>
            <a:ext cx="23385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Nalezený prvek si uložíme do proměnné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nadpis</a:t>
            </a:r>
            <a:endParaRPr b="1"/>
          </a:p>
        </p:txBody>
      </p:sp>
      <p:cxnSp>
        <p:nvCxnSpPr>
          <p:cNvPr id="116" name="Google Shape;116;p25"/>
          <p:cNvCxnSpPr/>
          <p:nvPr/>
        </p:nvCxnSpPr>
        <p:spPr>
          <a:xfrm rot="10800000">
            <a:off x="4401522" y="3912342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" name="Google Shape;117;p25"/>
          <p:cNvSpPr txBox="1"/>
          <p:nvPr/>
        </p:nvSpPr>
        <p:spPr>
          <a:xfrm>
            <a:off x="3615548" y="4999054"/>
            <a:ext cx="22026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Vyhledáváme v celém dokumentu </a:t>
            </a:r>
            <a:endParaRPr b="1"/>
          </a:p>
        </p:txBody>
      </p:sp>
      <p:cxnSp>
        <p:nvCxnSpPr>
          <p:cNvPr id="118" name="Google Shape;118;p25"/>
          <p:cNvCxnSpPr/>
          <p:nvPr/>
        </p:nvCxnSpPr>
        <p:spPr>
          <a:xfrm rot="10800000">
            <a:off x="6604113" y="3912342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25"/>
          <p:cNvSpPr txBox="1"/>
          <p:nvPr/>
        </p:nvSpPr>
        <p:spPr>
          <a:xfrm>
            <a:off x="5818140" y="4999054"/>
            <a:ext cx="22026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Hledáme jeden prvek</a:t>
            </a:r>
            <a:endParaRPr b="1"/>
          </a:p>
        </p:txBody>
      </p:sp>
      <p:cxnSp>
        <p:nvCxnSpPr>
          <p:cNvPr id="120" name="Google Shape;120;p25"/>
          <p:cNvCxnSpPr/>
          <p:nvPr/>
        </p:nvCxnSpPr>
        <p:spPr>
          <a:xfrm rot="10800000">
            <a:off x="9728782" y="3912342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" name="Google Shape;121;p25"/>
          <p:cNvSpPr txBox="1"/>
          <p:nvPr/>
        </p:nvSpPr>
        <p:spPr>
          <a:xfrm>
            <a:off x="7758670" y="4999054"/>
            <a:ext cx="36774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Popis prvku, který hledáme. Zapisuje se stejně, jako kdybychom psali selektor pro prvek v CSS.</a:t>
            </a:r>
            <a:endParaRPr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Měníme vlastnosti značky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Aneb konečně bude nějaká akce!</a:t>
            </a:r>
            <a:endParaRPr sz="36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Měníme vlastnosti značky</a:t>
            </a:r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body" idx="4294967295"/>
          </p:nvPr>
        </p:nvSpPr>
        <p:spPr>
          <a:xfrm>
            <a:off x="964650" y="1378148"/>
            <a:ext cx="10134600" cy="49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Když jsem získal objekt značky na stránce pomocí </a:t>
            </a:r>
            <a:r>
              <a:rPr lang="en-US" b="1"/>
              <a:t>document.querySelector("...");</a:t>
            </a:r>
            <a:r>
              <a:rPr lang="en-US"/>
              <a:t> mohu v JavaScriptu</a:t>
            </a:r>
            <a:br>
              <a:rPr lang="en-US"/>
            </a:br>
            <a:r>
              <a:rPr lang="en-US"/>
              <a:t>měnit jeho vlastnosti:</a:t>
            </a:r>
            <a:br>
              <a:rPr lang="en-US"/>
            </a:b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Text"/>
              <a:buChar char="●"/>
            </a:pPr>
            <a:r>
              <a:rPr lang="en-US"/>
              <a:t>Přímo nastavovat </a:t>
            </a:r>
            <a:r>
              <a:rPr lang="en-US" b="1">
                <a:solidFill>
                  <a:schemeClr val="dk2"/>
                </a:solidFill>
              </a:rPr>
              <a:t>CSS styly</a:t>
            </a:r>
            <a:endParaRPr b="1">
              <a:solidFill>
                <a:schemeClr val="dk2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Text"/>
              <a:buChar char="●"/>
            </a:pPr>
            <a:r>
              <a:rPr lang="en-US"/>
              <a:t>Přidávat / odebírat </a:t>
            </a:r>
            <a:r>
              <a:rPr lang="en-US" b="1">
                <a:solidFill>
                  <a:schemeClr val="dk2"/>
                </a:solidFill>
              </a:rPr>
              <a:t>CSS třídy</a:t>
            </a:r>
            <a:endParaRPr b="1">
              <a:solidFill>
                <a:schemeClr val="dk2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Text"/>
              <a:buChar char="●"/>
            </a:pPr>
            <a:r>
              <a:rPr lang="en-US"/>
              <a:t>Měnit </a:t>
            </a:r>
            <a:r>
              <a:rPr lang="en-US" b="1">
                <a:solidFill>
                  <a:schemeClr val="dk2"/>
                </a:solidFill>
              </a:rPr>
              <a:t>atributy</a:t>
            </a:r>
            <a:r>
              <a:rPr lang="en-US"/>
              <a:t> prvky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Text"/>
              <a:buChar char="●"/>
            </a:pPr>
            <a:r>
              <a:rPr lang="en-US"/>
              <a:t>Měnit textový </a:t>
            </a:r>
            <a:r>
              <a:rPr lang="en-US" b="1">
                <a:solidFill>
                  <a:schemeClr val="dk2"/>
                </a:solidFill>
              </a:rPr>
              <a:t>obsah</a:t>
            </a:r>
            <a:r>
              <a:rPr lang="en-US"/>
              <a:t> prvku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Měníme CSS styly napřímo</a:t>
            </a:r>
            <a:endParaRPr/>
          </a:p>
        </p:txBody>
      </p:sp>
      <p:sp>
        <p:nvSpPr>
          <p:cNvPr id="146" name="Google Shape;146;p29"/>
          <p:cNvSpPr txBox="1"/>
          <p:nvPr/>
        </p:nvSpPr>
        <p:spPr>
          <a:xfrm>
            <a:off x="1035850" y="2044825"/>
            <a:ext cx="10858500" cy="19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US" sz="36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nadpis = document.querySelector(</a:t>
            </a:r>
            <a:r>
              <a:rPr lang="en-US" sz="3600" b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"h1"</a:t>
            </a:r>
            <a:r>
              <a:rPr lang="en-US" sz="36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3600" b="1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nadpis.</a:t>
            </a:r>
            <a:r>
              <a:rPr lang="en-US" sz="4400" b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-US" sz="44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44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44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4400" b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"red"</a:t>
            </a:r>
            <a:r>
              <a:rPr lang="en-US" sz="44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4400" b="1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600" b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600" b="1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47" name="Google Shape;147;p29"/>
          <p:cNvCxnSpPr/>
          <p:nvPr/>
        </p:nvCxnSpPr>
        <p:spPr>
          <a:xfrm rot="10800000">
            <a:off x="1888150" y="3912342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Google Shape;148;p29"/>
          <p:cNvSpPr txBox="1"/>
          <p:nvPr/>
        </p:nvSpPr>
        <p:spPr>
          <a:xfrm>
            <a:off x="1102176" y="4999054"/>
            <a:ext cx="23385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 našeho vybraného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nadpisu</a:t>
            </a:r>
            <a:endParaRPr b="1"/>
          </a:p>
        </p:txBody>
      </p:sp>
      <p:cxnSp>
        <p:nvCxnSpPr>
          <p:cNvPr id="149" name="Google Shape;149;p29"/>
          <p:cNvCxnSpPr/>
          <p:nvPr/>
        </p:nvCxnSpPr>
        <p:spPr>
          <a:xfrm rot="10800000">
            <a:off x="3949097" y="3912342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" name="Google Shape;150;p29"/>
          <p:cNvSpPr txBox="1"/>
          <p:nvPr/>
        </p:nvSpPr>
        <p:spPr>
          <a:xfrm>
            <a:off x="3074998" y="4999054"/>
            <a:ext cx="22026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 jeho CSS stylech</a:t>
            </a:r>
            <a:endParaRPr b="1"/>
          </a:p>
        </p:txBody>
      </p:sp>
      <p:cxnSp>
        <p:nvCxnSpPr>
          <p:cNvPr id="151" name="Google Shape;151;p29"/>
          <p:cNvCxnSpPr/>
          <p:nvPr/>
        </p:nvCxnSpPr>
        <p:spPr>
          <a:xfrm rot="10800000">
            <a:off x="5925463" y="3912342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" name="Google Shape;152;p29"/>
          <p:cNvSpPr txBox="1"/>
          <p:nvPr/>
        </p:nvSpPr>
        <p:spPr>
          <a:xfrm>
            <a:off x="4994690" y="4999054"/>
            <a:ext cx="22026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</a:t>
            </a:r>
            <a:r>
              <a:rPr lang="en-US" b="1"/>
              <a:t>vlastnosti</a:t>
            </a:r>
            <a:r>
              <a:rPr lang="en-US"/>
              <a:t> pro barvu</a:t>
            </a:r>
            <a:endParaRPr b="1"/>
          </a:p>
        </p:txBody>
      </p:sp>
      <p:cxnSp>
        <p:nvCxnSpPr>
          <p:cNvPr id="153" name="Google Shape;153;p29"/>
          <p:cNvCxnSpPr/>
          <p:nvPr/>
        </p:nvCxnSpPr>
        <p:spPr>
          <a:xfrm rot="10800000">
            <a:off x="8425763" y="3912342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29"/>
          <p:cNvSpPr txBox="1"/>
          <p:nvPr/>
        </p:nvSpPr>
        <p:spPr>
          <a:xfrm>
            <a:off x="7494990" y="4999054"/>
            <a:ext cx="22026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Vložíme novou </a:t>
            </a:r>
            <a:r>
              <a:rPr lang="en-US" b="1"/>
              <a:t>hodnotu</a:t>
            </a:r>
            <a:r>
              <a:rPr lang="en-US"/>
              <a:t> (červenou barvu)</a:t>
            </a:r>
            <a:endParaRPr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Měníme CSS styly napřímo...</a:t>
            </a:r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4294967295"/>
          </p:nvPr>
        </p:nvSpPr>
        <p:spPr>
          <a:xfrm>
            <a:off x="964650" y="1607350"/>
            <a:ext cx="10846500" cy="48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/>
                </a:solidFill>
              </a:rPr>
              <a:t>CSS:												JavaScript:</a:t>
            </a:r>
            <a:endParaRPr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en-US" sz="400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		→		</a:t>
            </a:r>
            <a:r>
              <a:rPr lang="en-US" sz="4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backgroundColor</a:t>
            </a:r>
            <a:br>
              <a:rPr lang="en-US" sz="400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4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n-US" sz="400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						→		</a:t>
            </a:r>
            <a:r>
              <a:rPr lang="en-US" sz="4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fontSize</a:t>
            </a:r>
            <a:endParaRPr sz="40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CSS vlastnosti se v JavaScriptu zapisují pomocí tzv. camel case.  Názvy vlastností vlastností se zapisují dohromady bez mezer </a:t>
            </a:r>
            <a:br>
              <a:rPr lang="en-US"/>
            </a:br>
            <a:r>
              <a:rPr lang="en-US"/>
              <a:t>a pomlček, první písmeno je malé, další slova v názvu začínají velkým písmenem.</a:t>
            </a:r>
            <a:endParaRPr sz="40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Proč HTML + CSS + </a:t>
            </a:r>
            <a:r>
              <a:rPr lang="en-US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JavaScript?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" name="Google Shape;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576" y="1572050"/>
            <a:ext cx="6784047" cy="466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Měníme HTML atributy</a:t>
            </a:r>
            <a:endParaRPr/>
          </a:p>
        </p:txBody>
      </p:sp>
      <p:sp>
        <p:nvSpPr>
          <p:cNvPr id="166" name="Google Shape;166;p31"/>
          <p:cNvSpPr txBox="1"/>
          <p:nvPr/>
        </p:nvSpPr>
        <p:spPr>
          <a:xfrm>
            <a:off x="1035850" y="2783000"/>
            <a:ext cx="10858500" cy="19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US" sz="30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obrazek = document.querySelector(</a:t>
            </a:r>
            <a:r>
              <a:rPr lang="en-US" sz="3000" b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en-US" sz="30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3000" b="1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obrazek.</a:t>
            </a:r>
            <a:r>
              <a:rPr lang="en-US" sz="4400" b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sz="44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4400" b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"pes.jpg"</a:t>
            </a:r>
            <a:r>
              <a:rPr lang="en-US" sz="44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4400" b="1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600" b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600" b="1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67" name="Google Shape;167;p31"/>
          <p:cNvCxnSpPr/>
          <p:nvPr/>
        </p:nvCxnSpPr>
        <p:spPr>
          <a:xfrm rot="10800000">
            <a:off x="1888150" y="4650517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" name="Google Shape;168;p31"/>
          <p:cNvSpPr txBox="1"/>
          <p:nvPr/>
        </p:nvSpPr>
        <p:spPr>
          <a:xfrm>
            <a:off x="1102176" y="5737229"/>
            <a:ext cx="23385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 našeho vybraného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obrázku</a:t>
            </a:r>
            <a:endParaRPr b="1"/>
          </a:p>
        </p:txBody>
      </p:sp>
      <p:cxnSp>
        <p:nvCxnSpPr>
          <p:cNvPr id="169" name="Google Shape;169;p31"/>
          <p:cNvCxnSpPr/>
          <p:nvPr/>
        </p:nvCxnSpPr>
        <p:spPr>
          <a:xfrm rot="10800000">
            <a:off x="3949097" y="4650517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" name="Google Shape;170;p31"/>
          <p:cNvSpPr txBox="1"/>
          <p:nvPr/>
        </p:nvSpPr>
        <p:spPr>
          <a:xfrm>
            <a:off x="3074998" y="5737229"/>
            <a:ext cx="22026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Měníme </a:t>
            </a:r>
            <a:r>
              <a:rPr lang="en-US" b="1"/>
              <a:t>atribut </a:t>
            </a:r>
            <a:r>
              <a:rPr lang="en-US"/>
              <a:t>src</a:t>
            </a:r>
            <a:endParaRPr b="1"/>
          </a:p>
        </p:txBody>
      </p:sp>
      <p:cxnSp>
        <p:nvCxnSpPr>
          <p:cNvPr id="171" name="Google Shape;171;p31"/>
          <p:cNvCxnSpPr/>
          <p:nvPr/>
        </p:nvCxnSpPr>
        <p:spPr>
          <a:xfrm rot="10800000">
            <a:off x="6742213" y="4650517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" name="Google Shape;172;p31"/>
          <p:cNvSpPr txBox="1"/>
          <p:nvPr/>
        </p:nvSpPr>
        <p:spPr>
          <a:xfrm>
            <a:off x="5811440" y="5737229"/>
            <a:ext cx="22026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Vložíme novou </a:t>
            </a:r>
            <a:r>
              <a:rPr lang="en-US" b="1"/>
              <a:t>hodnotu</a:t>
            </a:r>
            <a:r>
              <a:rPr lang="en-US"/>
              <a:t> (jiný zdroj obrázku)</a:t>
            </a:r>
            <a:endParaRPr b="1"/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4294967295"/>
          </p:nvPr>
        </p:nvSpPr>
        <p:spPr>
          <a:xfrm>
            <a:off x="964650" y="1378149"/>
            <a:ext cx="10134600" cy="13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Často</a:t>
            </a:r>
            <a:r>
              <a:rPr lang="en-US" dirty="0"/>
              <a:t> </a:t>
            </a:r>
            <a:r>
              <a:rPr lang="en-US" dirty="0" err="1"/>
              <a:t>chceme</a:t>
            </a:r>
            <a:r>
              <a:rPr lang="en-US" dirty="0"/>
              <a:t> </a:t>
            </a:r>
            <a:r>
              <a:rPr lang="en-US" dirty="0" err="1"/>
              <a:t>měnit</a:t>
            </a:r>
            <a:r>
              <a:rPr lang="en-US" dirty="0"/>
              <a:t> </a:t>
            </a:r>
            <a:r>
              <a:rPr lang="en-US" dirty="0" err="1"/>
              <a:t>přímo</a:t>
            </a:r>
            <a:r>
              <a:rPr lang="en-US" dirty="0"/>
              <a:t> </a:t>
            </a:r>
            <a:r>
              <a:rPr lang="en-US" dirty="0" err="1"/>
              <a:t>atributy</a:t>
            </a:r>
            <a:r>
              <a:rPr lang="en-US" dirty="0"/>
              <a:t> HTML </a:t>
            </a:r>
            <a:r>
              <a:rPr lang="en-US" dirty="0" err="1"/>
              <a:t>značky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např</a:t>
            </a:r>
            <a:r>
              <a:rPr lang="en-US" dirty="0"/>
              <a:t>. </a:t>
            </a:r>
            <a:r>
              <a:rPr lang="en-US" dirty="0" err="1"/>
              <a:t>zdroj</a:t>
            </a:r>
            <a:r>
              <a:rPr lang="en-US" dirty="0"/>
              <a:t> </a:t>
            </a:r>
            <a:r>
              <a:rPr lang="en-US" dirty="0" err="1"/>
              <a:t>obrázku</a:t>
            </a:r>
            <a:r>
              <a:rPr lang="en-US" dirty="0"/>
              <a:t> </a:t>
            </a:r>
            <a:r>
              <a:rPr lang="en-US" dirty="0" err="1"/>
              <a:t>nebo</a:t>
            </a:r>
            <a:r>
              <a:rPr lang="en-US" dirty="0"/>
              <a:t> </a:t>
            </a:r>
            <a:r>
              <a:rPr lang="en-US" dirty="0" err="1"/>
              <a:t>adresu</a:t>
            </a:r>
            <a:r>
              <a:rPr lang="en-US" dirty="0"/>
              <a:t> </a:t>
            </a:r>
            <a:r>
              <a:rPr lang="en-US" dirty="0" err="1"/>
              <a:t>odkazu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Měníme textový obsah</a:t>
            </a:r>
            <a:endParaRPr/>
          </a:p>
        </p:txBody>
      </p:sp>
      <p:sp>
        <p:nvSpPr>
          <p:cNvPr id="179" name="Google Shape;179;p32"/>
          <p:cNvSpPr txBox="1"/>
          <p:nvPr/>
        </p:nvSpPr>
        <p:spPr>
          <a:xfrm>
            <a:off x="1035850" y="2783000"/>
            <a:ext cx="10858500" cy="19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US" sz="30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nadpis = document.querySelector(</a:t>
            </a:r>
            <a:r>
              <a:rPr lang="en-US" sz="3000" b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"h1"</a:t>
            </a:r>
            <a:r>
              <a:rPr lang="en-US" sz="30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3000" b="1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nadpis.</a:t>
            </a:r>
            <a:r>
              <a:rPr lang="en-US" sz="4400" b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textContent</a:t>
            </a:r>
            <a:r>
              <a:rPr lang="en-US" sz="44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4400" b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"Kokoska"</a:t>
            </a:r>
            <a:r>
              <a:rPr lang="en-US" sz="44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4400" b="1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600" b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600" b="1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0" name="Google Shape;180;p32"/>
          <p:cNvCxnSpPr/>
          <p:nvPr/>
        </p:nvCxnSpPr>
        <p:spPr>
          <a:xfrm rot="10800000">
            <a:off x="1888150" y="4650517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32"/>
          <p:cNvSpPr txBox="1"/>
          <p:nvPr/>
        </p:nvSpPr>
        <p:spPr>
          <a:xfrm>
            <a:off x="1102176" y="5737229"/>
            <a:ext cx="23385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 našeho vybraného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nadpisu</a:t>
            </a:r>
            <a:endParaRPr b="1"/>
          </a:p>
        </p:txBody>
      </p:sp>
      <p:cxnSp>
        <p:nvCxnSpPr>
          <p:cNvPr id="182" name="Google Shape;182;p32"/>
          <p:cNvCxnSpPr/>
          <p:nvPr/>
        </p:nvCxnSpPr>
        <p:spPr>
          <a:xfrm rot="10800000">
            <a:off x="4710822" y="4650517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" name="Google Shape;183;p32"/>
          <p:cNvSpPr txBox="1"/>
          <p:nvPr/>
        </p:nvSpPr>
        <p:spPr>
          <a:xfrm>
            <a:off x="3836723" y="5737229"/>
            <a:ext cx="22026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Měníme </a:t>
            </a:r>
            <a:r>
              <a:rPr lang="en-US" b="1"/>
              <a:t>textový obsah</a:t>
            </a:r>
            <a:endParaRPr b="1"/>
          </a:p>
        </p:txBody>
      </p:sp>
      <p:cxnSp>
        <p:nvCxnSpPr>
          <p:cNvPr id="184" name="Google Shape;184;p32"/>
          <p:cNvCxnSpPr/>
          <p:nvPr/>
        </p:nvCxnSpPr>
        <p:spPr>
          <a:xfrm rot="10800000">
            <a:off x="8918663" y="4650517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" name="Google Shape;185;p32"/>
          <p:cNvSpPr txBox="1"/>
          <p:nvPr/>
        </p:nvSpPr>
        <p:spPr>
          <a:xfrm>
            <a:off x="7987890" y="5737229"/>
            <a:ext cx="22026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Vložíme novou </a:t>
            </a:r>
            <a:r>
              <a:rPr lang="en-US" b="1"/>
              <a:t>hodnotu</a:t>
            </a:r>
            <a:r>
              <a:rPr lang="en-US"/>
              <a:t> </a:t>
            </a:r>
            <a:endParaRPr b="1"/>
          </a:p>
        </p:txBody>
      </p:sp>
      <p:sp>
        <p:nvSpPr>
          <p:cNvPr id="186" name="Google Shape;186;p32"/>
          <p:cNvSpPr txBox="1">
            <a:spLocks noGrp="1"/>
          </p:cNvSpPr>
          <p:nvPr>
            <p:ph type="body" idx="4294967295"/>
          </p:nvPr>
        </p:nvSpPr>
        <p:spPr>
          <a:xfrm>
            <a:off x="964650" y="1378148"/>
            <a:ext cx="101346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Nebo chceme změnit přímo text uvnitř značky...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Měníme HTML obsah</a:t>
            </a: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1035850" y="2783000"/>
            <a:ext cx="10858500" cy="19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US" sz="30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odstavec = document.querySelector(</a:t>
            </a:r>
            <a:r>
              <a:rPr lang="en-US" sz="3000" b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"p"</a:t>
            </a:r>
            <a:r>
              <a:rPr lang="en-US" sz="30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3000" b="1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odstavec.</a:t>
            </a:r>
            <a:r>
              <a:rPr lang="en-US" sz="3000" b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30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3000" b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"jsem &lt;em&gt;kurzíva&lt;/em&gt;"</a:t>
            </a:r>
            <a:r>
              <a:rPr lang="en-US" sz="3000" b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3000" b="1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600" b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600" b="1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93" name="Google Shape;193;p33"/>
          <p:cNvCxnSpPr/>
          <p:nvPr/>
        </p:nvCxnSpPr>
        <p:spPr>
          <a:xfrm rot="10800000">
            <a:off x="1888150" y="4650517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" name="Google Shape;194;p33"/>
          <p:cNvSpPr txBox="1"/>
          <p:nvPr/>
        </p:nvSpPr>
        <p:spPr>
          <a:xfrm>
            <a:off x="1102176" y="5737229"/>
            <a:ext cx="23385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 našeho vybraného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odstavce</a:t>
            </a:r>
            <a:endParaRPr b="1"/>
          </a:p>
        </p:txBody>
      </p:sp>
      <p:cxnSp>
        <p:nvCxnSpPr>
          <p:cNvPr id="195" name="Google Shape;195;p33"/>
          <p:cNvCxnSpPr/>
          <p:nvPr/>
        </p:nvCxnSpPr>
        <p:spPr>
          <a:xfrm rot="10800000">
            <a:off x="3915497" y="4650517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" name="Google Shape;196;p33"/>
          <p:cNvSpPr txBox="1"/>
          <p:nvPr/>
        </p:nvSpPr>
        <p:spPr>
          <a:xfrm>
            <a:off x="3041398" y="5737229"/>
            <a:ext cx="22026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Měníme </a:t>
            </a:r>
            <a:r>
              <a:rPr lang="en-US" b="1"/>
              <a:t>HTML obsah</a:t>
            </a:r>
            <a:endParaRPr b="1"/>
          </a:p>
        </p:txBody>
      </p:sp>
      <p:cxnSp>
        <p:nvCxnSpPr>
          <p:cNvPr id="197" name="Google Shape;197;p33"/>
          <p:cNvCxnSpPr/>
          <p:nvPr/>
        </p:nvCxnSpPr>
        <p:spPr>
          <a:xfrm rot="10800000">
            <a:off x="7870913" y="4650517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33"/>
          <p:cNvSpPr txBox="1"/>
          <p:nvPr/>
        </p:nvSpPr>
        <p:spPr>
          <a:xfrm>
            <a:off x="6940140" y="5737229"/>
            <a:ext cx="22026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Můžeme vložit </a:t>
            </a:r>
            <a:r>
              <a:rPr lang="en-US" b="1"/>
              <a:t>hodnotu</a:t>
            </a:r>
            <a:r>
              <a:rPr lang="en-US"/>
              <a:t> včetně </a:t>
            </a:r>
            <a:r>
              <a:rPr lang="en-US" b="1"/>
              <a:t>HTML značek</a:t>
            </a:r>
            <a:endParaRPr b="1"/>
          </a:p>
        </p:txBody>
      </p:sp>
      <p:sp>
        <p:nvSpPr>
          <p:cNvPr id="199" name="Google Shape;199;p33"/>
          <p:cNvSpPr txBox="1">
            <a:spLocks noGrp="1"/>
          </p:cNvSpPr>
          <p:nvPr>
            <p:ph type="body" idx="4294967295"/>
          </p:nvPr>
        </p:nvSpPr>
        <p:spPr>
          <a:xfrm>
            <a:off x="964650" y="1378151"/>
            <a:ext cx="10134600" cy="11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Pomocí textContent nemůžeme do textu přidávat HTML značky. Pokud chceme, můžeme použít: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Poloha prvku na stránce</a:t>
            </a:r>
            <a:endParaRPr/>
          </a:p>
        </p:txBody>
      </p:sp>
      <p:sp>
        <p:nvSpPr>
          <p:cNvPr id="205" name="Google Shape;205;p34"/>
          <p:cNvSpPr txBox="1">
            <a:spLocks noGrp="1"/>
          </p:cNvSpPr>
          <p:nvPr>
            <p:ph type="body" idx="4294967295"/>
          </p:nvPr>
        </p:nvSpPr>
        <p:spPr>
          <a:xfrm>
            <a:off x="964650" y="1489600"/>
            <a:ext cx="10132500" cy="17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Už umíme. Je to jen CSS vlastnost.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prvek.style</a:t>
            </a:r>
            <a:r>
              <a:rPr lang="en-US" b="1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left</a:t>
            </a:r>
            <a:r>
              <a:rPr lang="en-US"/>
              <a:t> nastavujeme polohu levé hrany objektu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prvek.style</a:t>
            </a:r>
            <a:r>
              <a:rPr lang="en-US" b="1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top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nastavuje polohu horní hrany objektu</a:t>
            </a:r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body" idx="4294967295"/>
          </p:nvPr>
        </p:nvSpPr>
        <p:spPr>
          <a:xfrm>
            <a:off x="964650" y="4346800"/>
            <a:ext cx="101325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Aby to fungovalo, musí mít prvek v CSS nastaveno:</a:t>
            </a:r>
            <a:endParaRPr/>
          </a:p>
        </p:txBody>
      </p:sp>
      <p:sp>
        <p:nvSpPr>
          <p:cNvPr id="207" name="Google Shape;207;p34"/>
          <p:cNvSpPr txBox="1">
            <a:spLocks noGrp="1"/>
          </p:cNvSpPr>
          <p:nvPr>
            <p:ph type="body" idx="4294967295"/>
          </p:nvPr>
        </p:nvSpPr>
        <p:spPr>
          <a:xfrm>
            <a:off x="1079250" y="5024925"/>
            <a:ext cx="8096100" cy="10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0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position:</a:t>
            </a:r>
            <a:r>
              <a:rPr lang="en-US" sz="4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absolute</a:t>
            </a:r>
            <a:r>
              <a:rPr lang="en-US" sz="4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4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Vyjdi z počátečního projektu pro Repl.it: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https://repl.it/@shinekamil/21-Manipulace-s-DOM-zadani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Nejprve proveď </a:t>
            </a:r>
            <a:r>
              <a:rPr lang="en-US" b="1"/>
              <a:t>fork a přejmenuj</a:t>
            </a:r>
            <a:r>
              <a:rPr lang="en-US"/>
              <a:t> si projekt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Řešení: </a:t>
            </a:r>
            <a:r>
              <a:rPr lang="en-US" u="sng">
                <a:solidFill>
                  <a:schemeClr val="lt2"/>
                </a:solidFill>
                <a:hlinkClick r:id="rId4"/>
              </a:rPr>
              <a:t>https://repl.it/@shinekamil/22-Manipulace-s-DOM-reseni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3" name="Google Shape;213;p35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Pojďte si to vyzkoušet taky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Pohyb prvku na stránce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hejblátka hejbejte se</a:t>
            </a:r>
            <a:endParaRPr sz="36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Poloha prvku na stránce</a:t>
            </a:r>
            <a:endParaRPr/>
          </a:p>
        </p:txBody>
      </p:sp>
      <p:sp>
        <p:nvSpPr>
          <p:cNvPr id="224" name="Google Shape;224;p37"/>
          <p:cNvSpPr/>
          <p:nvPr/>
        </p:nvSpPr>
        <p:spPr>
          <a:xfrm>
            <a:off x="1145050" y="1930225"/>
            <a:ext cx="10054500" cy="4307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500" y="3151600"/>
            <a:ext cx="1821900" cy="20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7"/>
          <p:cNvSpPr/>
          <p:nvPr/>
        </p:nvSpPr>
        <p:spPr>
          <a:xfrm>
            <a:off x="4754650" y="3118875"/>
            <a:ext cx="1886700" cy="2104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" name="Google Shape;227;p37"/>
          <p:cNvCxnSpPr/>
          <p:nvPr/>
        </p:nvCxnSpPr>
        <p:spPr>
          <a:xfrm>
            <a:off x="4765575" y="1984750"/>
            <a:ext cx="0" cy="1112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8" name="Google Shape;228;p37"/>
          <p:cNvCxnSpPr/>
          <p:nvPr/>
        </p:nvCxnSpPr>
        <p:spPr>
          <a:xfrm>
            <a:off x="1188675" y="3097150"/>
            <a:ext cx="35550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29" name="Google Shape;229;p37"/>
          <p:cNvSpPr txBox="1"/>
          <p:nvPr/>
        </p:nvSpPr>
        <p:spPr>
          <a:xfrm>
            <a:off x="1188675" y="1930222"/>
            <a:ext cx="9816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0,0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0" name="Google Shape;230;p37"/>
          <p:cNvSpPr txBox="1"/>
          <p:nvPr/>
        </p:nvSpPr>
        <p:spPr>
          <a:xfrm>
            <a:off x="5207200" y="2226850"/>
            <a:ext cx="23829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top: 30px;</a:t>
            </a:r>
            <a:endParaRPr sz="2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1" name="Google Shape;231;p37"/>
          <p:cNvSpPr txBox="1"/>
          <p:nvPr/>
        </p:nvSpPr>
        <p:spPr>
          <a:xfrm>
            <a:off x="1774725" y="3339175"/>
            <a:ext cx="23829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left: 80px;</a:t>
            </a:r>
            <a:endParaRPr sz="2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4754650" y="5334825"/>
            <a:ext cx="26826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position: absolute;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Události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kvůli tomu jsme si vykládali ty funkce!</a:t>
            </a:r>
            <a:endParaRPr sz="3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Události</a:t>
            </a:r>
            <a:endParaRPr/>
          </a:p>
        </p:txBody>
      </p:sp>
      <p:sp>
        <p:nvSpPr>
          <p:cNvPr id="243" name="Google Shape;243;p39"/>
          <p:cNvSpPr txBox="1">
            <a:spLocks noGrp="1"/>
          </p:cNvSpPr>
          <p:nvPr>
            <p:ph type="body" idx="4294967295"/>
          </p:nvPr>
        </p:nvSpPr>
        <p:spPr>
          <a:xfrm>
            <a:off x="964650" y="1378150"/>
            <a:ext cx="10405800" cy="47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Program v JavaScriptu se spustí ve chvíli jeho načtení do stránky a běží „odshora dolů“.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Často ale chceme spustit kus kódu až pokud se na stránce něco stane - např. kliknu myší na tlačítko.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Tomu kliknutí se říká </a:t>
            </a:r>
            <a:r>
              <a:rPr lang="en-US" b="1"/>
              <a:t>událost - </a:t>
            </a:r>
            <a:r>
              <a:rPr lang="en-US" b="1">
                <a:solidFill>
                  <a:schemeClr val="accent1"/>
                </a:solidFill>
              </a:rPr>
              <a:t>event</a:t>
            </a:r>
            <a:r>
              <a:rPr lang="en-US"/>
              <a:t>.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Existuje mnoho různých druhů událostí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Stisk klávesy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Posun kurzory myši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Zmenšení okna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atd.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Obsluha události</a:t>
            </a:r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body" idx="4294967295"/>
          </p:nvPr>
        </p:nvSpPr>
        <p:spPr>
          <a:xfrm>
            <a:off x="964650" y="1378150"/>
            <a:ext cx="10405800" cy="12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000000"/>
                </a:solidFill>
              </a:rPr>
              <a:t>Při výskytu události se zavolá funkce pro </a:t>
            </a:r>
            <a:r>
              <a:rPr lang="en-US" b="1">
                <a:solidFill>
                  <a:srgbClr val="000000"/>
                </a:solidFill>
              </a:rPr>
              <a:t>obsluhu události</a:t>
            </a:r>
            <a:r>
              <a:rPr lang="en-US">
                <a:solidFill>
                  <a:srgbClr val="000000"/>
                </a:solidFill>
              </a:rPr>
              <a:t>, kterou si naprogramujeme.</a:t>
            </a:r>
            <a:endParaRPr>
              <a:solidFill>
                <a:srgbClr val="283891"/>
              </a:solidFill>
            </a:endParaRPr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650" y="3333750"/>
            <a:ext cx="1618275" cy="176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40"/>
          <p:cNvCxnSpPr/>
          <p:nvPr/>
        </p:nvCxnSpPr>
        <p:spPr>
          <a:xfrm>
            <a:off x="2976550" y="4417225"/>
            <a:ext cx="33339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" name="Google Shape;252;p40"/>
          <p:cNvSpPr txBox="1"/>
          <p:nvPr/>
        </p:nvSpPr>
        <p:spPr>
          <a:xfrm>
            <a:off x="3405200" y="3583775"/>
            <a:ext cx="21549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click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event</a:t>
            </a: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3" name="Google Shape;253;p40"/>
          <p:cNvSpPr txBox="1"/>
          <p:nvPr/>
        </p:nvSpPr>
        <p:spPr>
          <a:xfrm>
            <a:off x="6549350" y="3321850"/>
            <a:ext cx="54786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priKliknuti()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b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 toto se provede</a:t>
            </a:r>
            <a:endParaRPr sz="2400"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// pri kliknuti na tlacitko</a:t>
            </a:r>
            <a:endParaRPr sz="2400"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Příkladu </a:t>
            </a:r>
            <a:r>
              <a:rPr lang="en-US" dirty="0"/>
              <a:t>JavaScript</a:t>
            </a:r>
            <a:r>
              <a:rPr lang="cs-CZ" dirty="0" err="1"/>
              <a:t>ových</a:t>
            </a:r>
            <a:r>
              <a:rPr lang="cs-CZ" dirty="0"/>
              <a:t> aplikací</a:t>
            </a:r>
            <a:endParaRPr dirty="0"/>
          </a:p>
        </p:txBody>
      </p:sp>
      <p:sp>
        <p:nvSpPr>
          <p:cNvPr id="5" name="Google Shape;58;p16"/>
          <p:cNvSpPr txBox="1">
            <a:spLocks noGrp="1"/>
          </p:cNvSpPr>
          <p:nvPr>
            <p:ph type="body" idx="4294967295"/>
          </p:nvPr>
        </p:nvSpPr>
        <p:spPr>
          <a:xfrm>
            <a:off x="964650" y="1378148"/>
            <a:ext cx="10134600" cy="49929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 err="1"/>
              <a:t>Kalkulačka</a:t>
            </a:r>
            <a:r>
              <a:rPr lang="en-US" dirty="0"/>
              <a:t>: </a:t>
            </a:r>
            <a:endParaRPr lang="cs-CZ" dirty="0"/>
          </a:p>
          <a:p>
            <a:pPr lvl="1" fontAlgn="base"/>
            <a:r>
              <a:rPr lang="en-US" u="sng" dirty="0">
                <a:hlinkClick r:id="rId3"/>
              </a:rPr>
              <a:t>https://codepen.io/SimonB87/full/BvxaEq</a:t>
            </a:r>
            <a:endParaRPr lang="en-US" dirty="0"/>
          </a:p>
          <a:p>
            <a:pPr fontAlgn="base"/>
            <a:r>
              <a:rPr lang="cs-CZ" dirty="0"/>
              <a:t>Simulátor bubínků</a:t>
            </a:r>
            <a:r>
              <a:rPr lang="en-US" dirty="0"/>
              <a:t>:</a:t>
            </a:r>
            <a:endParaRPr lang="cs-CZ" dirty="0"/>
          </a:p>
          <a:p>
            <a:pPr lvl="1" fontAlgn="base"/>
            <a:r>
              <a:rPr lang="en-US" u="sng" dirty="0">
                <a:hlinkClick r:id="rId4"/>
              </a:rPr>
              <a:t>http://simonburyan.cz/portitem/drummachine/</a:t>
            </a:r>
            <a:endParaRPr lang="en-US" dirty="0"/>
          </a:p>
          <a:p>
            <a:pPr fontAlgn="base"/>
            <a:r>
              <a:rPr lang="cs-CZ" dirty="0"/>
              <a:t>Obrázková galerie</a:t>
            </a:r>
            <a:r>
              <a:rPr lang="en-US" dirty="0"/>
              <a:t>:</a:t>
            </a:r>
            <a:endParaRPr lang="cs-CZ" dirty="0"/>
          </a:p>
          <a:p>
            <a:pPr lvl="1" fontAlgn="base"/>
            <a:r>
              <a:rPr lang="en-US" u="sng" dirty="0">
                <a:hlinkClick r:id="rId5"/>
              </a:rPr>
              <a:t>https://codepen.io/altsyset/pen/QxLqgV</a:t>
            </a:r>
            <a:endParaRPr lang="cs-CZ" u="sng" dirty="0"/>
          </a:p>
          <a:p>
            <a:pPr fontAlgn="base"/>
            <a:r>
              <a:rPr lang="en-US" dirty="0"/>
              <a:t>Billiard: </a:t>
            </a:r>
            <a:endParaRPr lang="cs-CZ" dirty="0"/>
          </a:p>
          <a:p>
            <a:pPr lvl="1" fontAlgn="base"/>
            <a:r>
              <a:rPr lang="en-US" u="sng" dirty="0">
                <a:hlinkClick r:id="rId6"/>
              </a:rPr>
              <a:t>https://codepen.io/Blindman67/pen/rNxEjoj</a:t>
            </a:r>
            <a:endParaRPr lang="cs-CZ" dirty="0"/>
          </a:p>
          <a:p>
            <a:pPr fontAlgn="base"/>
            <a:r>
              <a:rPr lang="en-US" dirty="0" err="1"/>
              <a:t>Příklad</a:t>
            </a:r>
            <a:r>
              <a:rPr lang="en-US" dirty="0"/>
              <a:t> s local storage:</a:t>
            </a:r>
            <a:endParaRPr lang="cs-CZ" dirty="0"/>
          </a:p>
          <a:p>
            <a:pPr lvl="1" fontAlgn="base"/>
            <a:r>
              <a:rPr lang="en-US" u="sng" dirty="0">
                <a:hlinkClick r:id="rId7"/>
              </a:rPr>
              <a:t>http://simonburyan.cz/portitem/runanalyzer/index.html</a:t>
            </a:r>
            <a:endParaRPr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Obsluha události</a:t>
            </a:r>
            <a:endParaRPr/>
          </a:p>
        </p:txBody>
      </p:sp>
      <p:sp>
        <p:nvSpPr>
          <p:cNvPr id="259" name="Google Shape;259;p41"/>
          <p:cNvSpPr txBox="1">
            <a:spLocks noGrp="1"/>
          </p:cNvSpPr>
          <p:nvPr>
            <p:ph type="body" idx="4294967295"/>
          </p:nvPr>
        </p:nvSpPr>
        <p:spPr>
          <a:xfrm>
            <a:off x="964650" y="1378150"/>
            <a:ext cx="10405800" cy="12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000000"/>
                </a:solidFill>
              </a:rPr>
              <a:t>Při výskytu události se zavolá taková funkce pro </a:t>
            </a:r>
            <a:r>
              <a:rPr lang="en-US" b="1">
                <a:solidFill>
                  <a:srgbClr val="000000"/>
                </a:solidFill>
              </a:rPr>
              <a:t>obsluhu</a:t>
            </a:r>
            <a:r>
              <a:rPr lang="en-US" b="1">
                <a:solidFill>
                  <a:srgbClr val="283891"/>
                </a:solidFill>
              </a:rPr>
              <a:t> </a:t>
            </a:r>
            <a:r>
              <a:rPr lang="en-US" b="1">
                <a:solidFill>
                  <a:srgbClr val="000000"/>
                </a:solidFill>
              </a:rPr>
              <a:t>události</a:t>
            </a:r>
            <a:r>
              <a:rPr lang="en-US">
                <a:solidFill>
                  <a:srgbClr val="000000"/>
                </a:solidFill>
              </a:rPr>
              <a:t>, jakou si nastavíme.</a:t>
            </a:r>
            <a:endParaRPr>
              <a:solidFill>
                <a:srgbClr val="283891"/>
              </a:solidFill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6710975" y="4810150"/>
            <a:ext cx="5305800" cy="1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priKliknuti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 toto se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provede</a:t>
            </a:r>
            <a:endParaRPr sz="2400" b="1" dirty="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	//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</a:t>
            </a: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kliknuti</a:t>
            </a: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na</a:t>
            </a: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tlacítko</a:t>
            </a:r>
            <a:endParaRPr sz="2400" b="1" dirty="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" name="Google Shape;261;p41"/>
          <p:cNvSpPr txBox="1"/>
          <p:nvPr/>
        </p:nvSpPr>
        <p:spPr>
          <a:xfrm>
            <a:off x="1035850" y="3073125"/>
            <a:ext cx="83253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&lt;button </a:t>
            </a:r>
            <a:r>
              <a:rPr lang="en-US" sz="36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-US" sz="36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6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600" b="1" dirty="0" err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priKliknuti</a:t>
            </a:r>
            <a:r>
              <a:rPr lang="en-US" sz="36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()"</a:t>
            </a:r>
            <a:r>
              <a:rPr lang="en-US" sz="36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3600" b="1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Moje</a:t>
            </a:r>
            <a:r>
              <a:rPr lang="en-US" sz="3600" b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600" b="1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tlacitko</a:t>
            </a:r>
            <a:endParaRPr sz="3600" b="1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36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6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6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" name="Google Shape;262;p41"/>
          <p:cNvSpPr/>
          <p:nvPr/>
        </p:nvSpPr>
        <p:spPr>
          <a:xfrm>
            <a:off x="5888825" y="3952875"/>
            <a:ext cx="714375" cy="1154900"/>
          </a:xfrm>
          <a:custGeom>
            <a:avLst/>
            <a:gdLst/>
            <a:ahLst/>
            <a:cxnLst/>
            <a:rect l="l" t="t" r="r" b="b"/>
            <a:pathLst>
              <a:path w="28575" h="46196" extrusionOk="0">
                <a:moveTo>
                  <a:pt x="0" y="0"/>
                </a:moveTo>
                <a:cubicBezTo>
                  <a:pt x="794" y="4842"/>
                  <a:pt x="1" y="21352"/>
                  <a:pt x="4763" y="29051"/>
                </a:cubicBezTo>
                <a:cubicBezTo>
                  <a:pt x="9526" y="36750"/>
                  <a:pt x="24606" y="43339"/>
                  <a:pt x="28575" y="46196"/>
                </a:cubicBezTo>
              </a:path>
            </a:pathLst>
          </a:cu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Události #2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Kromě kliknutí myší existují i další...</a:t>
            </a:r>
            <a:endParaRPr sz="36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Další události</a:t>
            </a:r>
            <a:endParaRPr/>
          </a:p>
        </p:txBody>
      </p:sp>
      <p:sp>
        <p:nvSpPr>
          <p:cNvPr id="273" name="Google Shape;273;p43"/>
          <p:cNvSpPr txBox="1"/>
          <p:nvPr/>
        </p:nvSpPr>
        <p:spPr>
          <a:xfrm>
            <a:off x="1008775" y="1568079"/>
            <a:ext cx="10458600" cy="41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click</a:t>
            </a:r>
            <a: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  <a:t>				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kliknutí na prvek</a:t>
            </a:r>
            <a:b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 b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mouseover</a:t>
            </a:r>
            <a: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kurzor myši najel nad prvek</a:t>
            </a:r>
            <a:b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 b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mouseout</a:t>
            </a:r>
            <a: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kurzor myši odjel z prvku pryč</a:t>
            </a:r>
            <a:b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 b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keydown</a:t>
            </a:r>
            <a: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stisk klávesy</a:t>
            </a:r>
            <a:br>
              <a:rPr lang="en-US" sz="2400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 b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keyup</a:t>
            </a:r>
            <a: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  <a:t>				</a:t>
            </a: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uvolnění klávesy</a:t>
            </a:r>
            <a:b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 b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change</a:t>
            </a:r>
            <a: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změna hodnoty pole ve formuláři</a:t>
            </a:r>
            <a:b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 b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load</a:t>
            </a:r>
            <a: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  <a:t>				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kompletní načtení prvku (typicky celé stránky)</a:t>
            </a:r>
            <a:endParaRPr sz="2400">
              <a:solidFill>
                <a:srgbClr val="28389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74" name="Google Shape;274;p43"/>
          <p:cNvSpPr txBox="1"/>
          <p:nvPr/>
        </p:nvSpPr>
        <p:spPr>
          <a:xfrm>
            <a:off x="1008775" y="5724875"/>
            <a:ext cx="104586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A spousta dalších, viz např. </a:t>
            </a:r>
            <a:r>
              <a:rPr lang="en-US" sz="1800" u="sng">
                <a:solidFill>
                  <a:srgbClr val="0097A7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https://developer.mozilla.org/en-US/docs/Web/Events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Nebo </a:t>
            </a:r>
            <a:r>
              <a:rPr lang="en-US" sz="1800" u="sng">
                <a:solidFill>
                  <a:srgbClr val="0097A7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https://www.w3schools.com/jsref/dom_obj_event.asp</a:t>
            </a:r>
            <a:endParaRPr sz="1800">
              <a:solidFill>
                <a:srgbClr val="0097A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Další události</a:t>
            </a:r>
            <a:endParaRPr/>
          </a:p>
        </p:txBody>
      </p:sp>
      <p:sp>
        <p:nvSpPr>
          <p:cNvPr id="280" name="Google Shape;280;p44"/>
          <p:cNvSpPr txBox="1">
            <a:spLocks noGrp="1"/>
          </p:cNvSpPr>
          <p:nvPr>
            <p:ph type="body" idx="4294967295"/>
          </p:nvPr>
        </p:nvSpPr>
        <p:spPr>
          <a:xfrm>
            <a:off x="964650" y="1378150"/>
            <a:ext cx="10405800" cy="16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Obsluha události</a:t>
            </a:r>
            <a:r>
              <a:rPr lang="en-US">
                <a:solidFill>
                  <a:srgbClr val="000000"/>
                </a:solidFill>
              </a:rPr>
              <a:t> probíhá naprosto stejně, jako u reakce na kliknutí.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1035850" y="3073125"/>
            <a:ext cx="104058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&lt;div </a:t>
            </a:r>
            <a:r>
              <a:rPr lang="en-US" sz="36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onmouseover</a:t>
            </a: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6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"priNajeti()"</a:t>
            </a: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3600" b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endParaRPr sz="3600" b="1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36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6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44"/>
          <p:cNvSpPr/>
          <p:nvPr/>
        </p:nvSpPr>
        <p:spPr>
          <a:xfrm>
            <a:off x="5965025" y="3952875"/>
            <a:ext cx="714375" cy="1154900"/>
          </a:xfrm>
          <a:custGeom>
            <a:avLst/>
            <a:gdLst/>
            <a:ahLst/>
            <a:cxnLst/>
            <a:rect l="l" t="t" r="r" b="b"/>
            <a:pathLst>
              <a:path w="28575" h="46196" extrusionOk="0">
                <a:moveTo>
                  <a:pt x="0" y="0"/>
                </a:moveTo>
                <a:cubicBezTo>
                  <a:pt x="794" y="4842"/>
                  <a:pt x="1" y="21352"/>
                  <a:pt x="4763" y="29051"/>
                </a:cubicBezTo>
                <a:cubicBezTo>
                  <a:pt x="9526" y="36750"/>
                  <a:pt x="24606" y="43339"/>
                  <a:pt x="28575" y="46196"/>
                </a:cubicBezTo>
              </a:path>
            </a:pathLst>
          </a:cu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83" name="Google Shape;283;p44"/>
          <p:cNvSpPr txBox="1"/>
          <p:nvPr/>
        </p:nvSpPr>
        <p:spPr>
          <a:xfrm>
            <a:off x="6792050" y="4810150"/>
            <a:ext cx="5197500" cy="1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priNajeti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 toto se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provede</a:t>
            </a: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</a:t>
            </a:r>
            <a:endParaRPr sz="2400" b="1" dirty="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	//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najeti</a:t>
            </a: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kurzoru</a:t>
            </a: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nad</a:t>
            </a: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div</a:t>
            </a:r>
            <a:endParaRPr sz="2400" b="1" dirty="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Vlastnosti události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event object</a:t>
            </a:r>
            <a:endParaRPr sz="36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Vlastnosti události</a:t>
            </a:r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body" idx="4294967295"/>
          </p:nvPr>
        </p:nvSpPr>
        <p:spPr>
          <a:xfrm>
            <a:off x="964650" y="1378148"/>
            <a:ext cx="10134600" cy="49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Každá událost má tzv. </a:t>
            </a:r>
            <a:r>
              <a:rPr lang="en-US" b="1">
                <a:solidFill>
                  <a:schemeClr val="accent1"/>
                </a:solidFill>
              </a:rPr>
              <a:t>event</a:t>
            </a:r>
            <a:r>
              <a:rPr lang="en-US"/>
              <a:t> object, který obsahuje veškeré informace o události.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To může být např.: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odkaz na prvek, který událost vyvolal (</a:t>
            </a:r>
            <a:r>
              <a:rPr lang="en-US" b="1">
                <a:solidFill>
                  <a:schemeClr val="accent1"/>
                </a:solidFill>
              </a:rPr>
              <a:t>target</a:t>
            </a:r>
            <a:r>
              <a:rPr lang="en-US"/>
              <a:t>)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pozice kurzoru myši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kód stisknuté klávesy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apod.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object</a:t>
            </a:r>
            <a:endParaRPr/>
          </a:p>
        </p:txBody>
      </p:sp>
      <p:sp>
        <p:nvSpPr>
          <p:cNvPr id="300" name="Google Shape;300;p47"/>
          <p:cNvSpPr txBox="1">
            <a:spLocks noGrp="1"/>
          </p:cNvSpPr>
          <p:nvPr>
            <p:ph type="body" idx="4294967295"/>
          </p:nvPr>
        </p:nvSpPr>
        <p:spPr>
          <a:xfrm>
            <a:off x="964650" y="1489600"/>
            <a:ext cx="10858200" cy="13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JavaScriptu musíme říct, že má tento objekt do naší obsluhy události předat:</a:t>
            </a:r>
            <a:endParaRPr sz="1800">
              <a:solidFill>
                <a:srgbClr val="999999"/>
              </a:solidFill>
            </a:endParaRPr>
          </a:p>
        </p:txBody>
      </p:sp>
      <p:sp>
        <p:nvSpPr>
          <p:cNvPr id="301" name="Google Shape;301;p47"/>
          <p:cNvSpPr txBox="1"/>
          <p:nvPr/>
        </p:nvSpPr>
        <p:spPr>
          <a:xfrm>
            <a:off x="1035850" y="2835400"/>
            <a:ext cx="104058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&lt;div </a:t>
            </a:r>
            <a:r>
              <a:rPr lang="en-US" sz="3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onkeydown</a:t>
            </a:r>
            <a:r>
              <a:rPr lang="en-US" sz="3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0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"priStiskuKlavesy(</a:t>
            </a:r>
            <a:r>
              <a:rPr lang="en-US" sz="30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30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)"</a:t>
            </a:r>
            <a:r>
              <a:rPr lang="en-US" sz="3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3000" b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endParaRPr sz="3000" b="1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3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2" name="Google Shape;302;p47"/>
          <p:cNvSpPr txBox="1"/>
          <p:nvPr/>
        </p:nvSpPr>
        <p:spPr>
          <a:xfrm>
            <a:off x="5558000" y="4610125"/>
            <a:ext cx="6688500" cy="1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priStiskuKlavesy(</a:t>
            </a:r>
            <a:r>
              <a:rPr lang="en-US" sz="24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b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 v promenne </a:t>
            </a:r>
            <a:r>
              <a:rPr lang="en-US" sz="2400" b="1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2400" b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jsou nyni</a:t>
            </a:r>
            <a:endParaRPr sz="2400"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b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 vlastnosti udalosti</a:t>
            </a:r>
            <a:endParaRPr sz="2400"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3" name="Google Shape;303;p47"/>
          <p:cNvSpPr/>
          <p:nvPr/>
        </p:nvSpPr>
        <p:spPr>
          <a:xfrm>
            <a:off x="8584550" y="3560875"/>
            <a:ext cx="1325008" cy="989150"/>
          </a:xfrm>
          <a:custGeom>
            <a:avLst/>
            <a:gdLst/>
            <a:ahLst/>
            <a:cxnLst/>
            <a:rect l="l" t="t" r="r" b="b"/>
            <a:pathLst>
              <a:path w="34643" h="39566" extrusionOk="0">
                <a:moveTo>
                  <a:pt x="0" y="0"/>
                </a:moveTo>
                <a:cubicBezTo>
                  <a:pt x="816" y="2575"/>
                  <a:pt x="-377" y="11933"/>
                  <a:pt x="4898" y="15450"/>
                </a:cubicBezTo>
                <a:cubicBezTo>
                  <a:pt x="10173" y="18967"/>
                  <a:pt x="26753" y="17083"/>
                  <a:pt x="31652" y="21102"/>
                </a:cubicBezTo>
                <a:cubicBezTo>
                  <a:pt x="36551" y="25121"/>
                  <a:pt x="33850" y="36489"/>
                  <a:pt x="34290" y="39566"/>
                </a:cubicBezTo>
              </a:path>
            </a:pathLst>
          </a:cu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object</a:t>
            </a:r>
            <a:endParaRPr/>
          </a:p>
        </p:txBody>
      </p:sp>
      <p:sp>
        <p:nvSpPr>
          <p:cNvPr id="309" name="Google Shape;309;p48"/>
          <p:cNvSpPr txBox="1">
            <a:spLocks noGrp="1"/>
          </p:cNvSpPr>
          <p:nvPr>
            <p:ph type="body" idx="4294967295"/>
          </p:nvPr>
        </p:nvSpPr>
        <p:spPr>
          <a:xfrm>
            <a:off x="964650" y="1489600"/>
            <a:ext cx="10858200" cy="13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K vlastnostem události pak můžeme přistupovat přes </a:t>
            </a:r>
            <a:r>
              <a:rPr lang="en-US" b="1"/>
              <a:t>event object</a:t>
            </a:r>
            <a:r>
              <a:rPr lang="en-US"/>
              <a:t>:</a:t>
            </a:r>
            <a:endParaRPr sz="1800">
              <a:solidFill>
                <a:srgbClr val="999999"/>
              </a:solidFill>
            </a:endParaRPr>
          </a:p>
        </p:txBody>
      </p:sp>
      <p:sp>
        <p:nvSpPr>
          <p:cNvPr id="310" name="Google Shape;310;p48"/>
          <p:cNvSpPr txBox="1"/>
          <p:nvPr/>
        </p:nvSpPr>
        <p:spPr>
          <a:xfrm>
            <a:off x="1045650" y="2835400"/>
            <a:ext cx="10739100" cy="3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priStiskuKlavesy(</a:t>
            </a:r>
            <a:r>
              <a:rPr lang="en-US" sz="2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2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2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8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800" b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 v promenne </a:t>
            </a:r>
            <a:r>
              <a:rPr lang="en-US" sz="2800" b="1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2800" b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jsou</a:t>
            </a:r>
            <a:endParaRPr sz="2800"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 nyni vlastnosti udalosti</a:t>
            </a:r>
            <a:endParaRPr sz="2800"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event.key</a:t>
            </a:r>
            <a:r>
              <a:rPr lang="en-US" sz="2800" b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napr. obsahuje kod stisknute klavesy</a:t>
            </a:r>
            <a:endParaRPr sz="2800"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8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Zobrazení objektu události v konzoli</a:t>
            </a:r>
            <a:endParaRPr/>
          </a:p>
        </p:txBody>
      </p:sp>
      <p:sp>
        <p:nvSpPr>
          <p:cNvPr id="316" name="Google Shape;316;p49"/>
          <p:cNvSpPr txBox="1"/>
          <p:nvPr/>
        </p:nvSpPr>
        <p:spPr>
          <a:xfrm>
            <a:off x="1045650" y="1478875"/>
            <a:ext cx="55956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stiskKlavesy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console.</a:t>
            </a:r>
            <a:r>
              <a:rPr lang="en-US" sz="24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7" name="Google Shape;3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129" y="2647125"/>
            <a:ext cx="6677101" cy="40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9"/>
          <p:cNvSpPr/>
          <p:nvPr/>
        </p:nvSpPr>
        <p:spPr>
          <a:xfrm>
            <a:off x="4203475" y="2964600"/>
            <a:ext cx="714375" cy="1154900"/>
          </a:xfrm>
          <a:custGeom>
            <a:avLst/>
            <a:gdLst/>
            <a:ahLst/>
            <a:cxnLst/>
            <a:rect l="l" t="t" r="r" b="b"/>
            <a:pathLst>
              <a:path w="28575" h="46196" extrusionOk="0">
                <a:moveTo>
                  <a:pt x="0" y="0"/>
                </a:moveTo>
                <a:cubicBezTo>
                  <a:pt x="794" y="4842"/>
                  <a:pt x="1" y="21352"/>
                  <a:pt x="4763" y="29051"/>
                </a:cubicBezTo>
                <a:cubicBezTo>
                  <a:pt x="9526" y="36750"/>
                  <a:pt x="24606" y="43339"/>
                  <a:pt x="28575" y="46196"/>
                </a:cubicBezTo>
              </a:path>
            </a:pathLst>
          </a:cu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19" name="Google Shape;319;p49"/>
          <p:cNvSpPr txBox="1">
            <a:spLocks noGrp="1"/>
          </p:cNvSpPr>
          <p:nvPr>
            <p:ph type="body" idx="4294967295"/>
          </p:nvPr>
        </p:nvSpPr>
        <p:spPr>
          <a:xfrm>
            <a:off x="484200" y="4251350"/>
            <a:ext cx="4169400" cy="22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rgbClr val="000000"/>
                </a:solidFill>
              </a:rPr>
              <a:t>Chrome Dev Tools:</a:t>
            </a:r>
            <a:endParaRPr sz="1800" b="1" u="sng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Windows: </a:t>
            </a:r>
            <a:r>
              <a:rPr lang="en-US" sz="1800" i="1">
                <a:solidFill>
                  <a:schemeClr val="dk2"/>
                </a:solidFill>
              </a:rPr>
              <a:t>F12</a:t>
            </a:r>
            <a:r>
              <a:rPr lang="en-US" sz="1800">
                <a:solidFill>
                  <a:srgbClr val="000000"/>
                </a:solidFill>
              </a:rPr>
              <a:t> nebo </a:t>
            </a:r>
            <a:r>
              <a:rPr lang="en-US" sz="1800" i="1">
                <a:solidFill>
                  <a:schemeClr val="dk2"/>
                </a:solidFill>
              </a:rPr>
              <a:t>Shift + Ctrl + I</a:t>
            </a:r>
            <a:endParaRPr sz="1800" i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Mac: </a:t>
            </a:r>
            <a:r>
              <a:rPr lang="en-US" sz="1800" i="1">
                <a:solidFill>
                  <a:schemeClr val="dk2"/>
                </a:solidFill>
              </a:rPr>
              <a:t>Command + Alt + I</a:t>
            </a:r>
            <a:endParaRPr sz="1800" i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Přepnout nahoře do záložky </a:t>
            </a:r>
            <a:r>
              <a:rPr lang="en-US" sz="1800" b="1">
                <a:solidFill>
                  <a:srgbClr val="000000"/>
                </a:solidFill>
              </a:rPr>
              <a:t>Console</a:t>
            </a:r>
            <a:endParaRPr sz="18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Vlastnosti události</a:t>
            </a:r>
            <a:endParaRPr/>
          </a:p>
        </p:txBody>
      </p:sp>
      <p:sp>
        <p:nvSpPr>
          <p:cNvPr id="325" name="Google Shape;325;p50"/>
          <p:cNvSpPr txBox="1">
            <a:spLocks noGrp="1"/>
          </p:cNvSpPr>
          <p:nvPr>
            <p:ph type="body" idx="4294967295"/>
          </p:nvPr>
        </p:nvSpPr>
        <p:spPr>
          <a:xfrm>
            <a:off x="964650" y="1378148"/>
            <a:ext cx="10134600" cy="49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Sada vlastností je pro každou událost trochu jiná. Přesný seznam najdeš vždy v dokumentaci k dané události.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0097A7"/>
                </a:solidFill>
                <a:hlinkClick r:id="rId3"/>
              </a:rPr>
              <a:t>https://developer.mozilla.org/en-US/docs/Web/Events</a:t>
            </a:r>
            <a:endParaRPr>
              <a:solidFill>
                <a:srgbClr val="0097A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Např. pro událost keydown (stisk klávesy):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097A7"/>
                </a:solidFill>
                <a:hlinkClick r:id="rId4"/>
              </a:rPr>
              <a:t>https://developer.mozilla.org/en-US/docs/Web/Events/keydown</a:t>
            </a:r>
            <a:endParaRPr sz="2400">
              <a:solidFill>
                <a:srgbClr val="0097A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Vidíme vlastnosti jako </a:t>
            </a:r>
            <a:r>
              <a:rPr lang="en-US" sz="2400" b="1">
                <a:solidFill>
                  <a:srgbClr val="000000"/>
                </a:solidFill>
              </a:rPr>
              <a:t>target</a:t>
            </a:r>
            <a:r>
              <a:rPr lang="en-US" sz="2400">
                <a:solidFill>
                  <a:srgbClr val="000000"/>
                </a:solidFill>
              </a:rPr>
              <a:t>, </a:t>
            </a:r>
            <a:r>
              <a:rPr lang="en-US" sz="2400" b="1">
                <a:solidFill>
                  <a:srgbClr val="000000"/>
                </a:solidFill>
              </a:rPr>
              <a:t>key</a:t>
            </a:r>
            <a:r>
              <a:rPr lang="en-US" sz="2400">
                <a:solidFill>
                  <a:srgbClr val="000000"/>
                </a:solidFill>
              </a:rPr>
              <a:t>, </a:t>
            </a:r>
            <a:r>
              <a:rPr lang="en-US" sz="2400" b="1">
                <a:solidFill>
                  <a:srgbClr val="000000"/>
                </a:solidFill>
              </a:rPr>
              <a:t>code</a:t>
            </a:r>
            <a:r>
              <a:rPr lang="en-US" sz="2400">
                <a:solidFill>
                  <a:srgbClr val="000000"/>
                </a:solidFill>
              </a:rPr>
              <a:t>, </a:t>
            </a:r>
            <a:r>
              <a:rPr lang="en-US" sz="2400" b="1">
                <a:solidFill>
                  <a:srgbClr val="000000"/>
                </a:solidFill>
              </a:rPr>
              <a:t>repeat</a:t>
            </a:r>
            <a:r>
              <a:rPr lang="en-US" sz="2400">
                <a:solidFill>
                  <a:srgbClr val="000000"/>
                </a:solidFill>
              </a:rPr>
              <a:t>, </a:t>
            </a:r>
            <a:r>
              <a:rPr lang="en-US" sz="2400" b="1">
                <a:solidFill>
                  <a:srgbClr val="000000"/>
                </a:solidFill>
              </a:rPr>
              <a:t>ctrlKey</a:t>
            </a:r>
            <a:r>
              <a:rPr lang="en-US" sz="2400">
                <a:solidFill>
                  <a:srgbClr val="000000"/>
                </a:solidFill>
              </a:rPr>
              <a:t>, </a:t>
            </a:r>
            <a:r>
              <a:rPr lang="en-US" sz="2400" b="1">
                <a:solidFill>
                  <a:srgbClr val="000000"/>
                </a:solidFill>
              </a:rPr>
              <a:t>shiftKey</a:t>
            </a:r>
            <a:r>
              <a:rPr lang="en-US" sz="2400">
                <a:solidFill>
                  <a:srgbClr val="000000"/>
                </a:solidFill>
              </a:rPr>
              <a:t>, </a:t>
            </a:r>
            <a:r>
              <a:rPr lang="en-US" sz="2400" b="1">
                <a:solidFill>
                  <a:srgbClr val="000000"/>
                </a:solidFill>
              </a:rPr>
              <a:t>altKey </a:t>
            </a:r>
            <a:r>
              <a:rPr lang="en-US" sz="2400">
                <a:solidFill>
                  <a:srgbClr val="000000"/>
                </a:solidFill>
              </a:rPr>
              <a:t>a další.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Kam s ním?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20"/>
          <p:cNvSpPr txBox="1"/>
          <p:nvPr/>
        </p:nvSpPr>
        <p:spPr>
          <a:xfrm>
            <a:off x="1025750" y="1498325"/>
            <a:ext cx="10677000" cy="51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400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br>
              <a:rPr lang="en-US" sz="24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   &lt;head&gt;</a:t>
            </a:r>
            <a:endParaRPr lang="cs-CZ" sz="2400" dirty="0">
              <a:solidFill>
                <a:schemeClr val="bg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cs-CZ" sz="24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&lt;link </a:t>
            </a:r>
            <a:r>
              <a:rPr lang="en-US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="stylesheet" </a:t>
            </a:r>
            <a:r>
              <a:rPr lang="en-US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-US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css</a:t>
            </a:r>
            <a: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/style.css" /&gt;</a:t>
            </a:r>
            <a:br>
              <a:rPr lang="en-US" sz="24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cs-CZ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lang="en-US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Moje</a:t>
            </a:r>
            <a: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stránka</a:t>
            </a:r>
            <a: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&lt;/title&gt;</a:t>
            </a:r>
            <a:b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   &lt;/head&gt;</a:t>
            </a:r>
            <a:br>
              <a:rPr lang="en-US" sz="24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   </a:t>
            </a:r>
            <a:br>
              <a:rPr lang="en-US" sz="24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   &lt;body&gt;</a:t>
            </a:r>
            <a:br>
              <a:rPr lang="en-US" sz="24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  …</a:t>
            </a:r>
            <a:endParaRPr sz="2400" dirty="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sz="24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&lt;!– </a:t>
            </a:r>
            <a:r>
              <a:rPr lang="cs-CZ" sz="2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innser</a:t>
            </a:r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preferably</a:t>
            </a:r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before</a:t>
            </a:r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end </a:t>
            </a:r>
            <a:r>
              <a:rPr lang="cs-CZ" sz="2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body</a:t>
            </a:r>
            <a:r>
              <a:rPr lang="en-US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--&gt;</a:t>
            </a:r>
            <a:br>
              <a:rPr lang="en-US" sz="24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lang="en-US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-US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muj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js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" 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defer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&gt;&lt;/script&gt;</a:t>
            </a:r>
            <a:endParaRPr lang="cs-CZ" sz="24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&lt;!– </a:t>
            </a:r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NOTE: </a:t>
            </a:r>
            <a:r>
              <a:rPr lang="cs-CZ" sz="2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word</a:t>
            </a:r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defer</a:t>
            </a:r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optional</a:t>
            </a:r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 but </a:t>
            </a:r>
            <a:r>
              <a:rPr lang="cs-CZ" sz="2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helps</a:t>
            </a:r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a lot</a:t>
            </a:r>
            <a:r>
              <a:rPr lang="en-US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--&gt;</a:t>
            </a:r>
            <a:br>
              <a:rPr lang="en-US" sz="24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   &lt;/body&gt;</a:t>
            </a:r>
            <a:br>
              <a:rPr lang="en-US" sz="2400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2400" dirty="0">
              <a:solidFill>
                <a:schemeClr val="bg2"/>
              </a:solidFill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Pokusná hra: Piškvorky</a:t>
            </a:r>
            <a:endParaRPr sz="36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>
            <a:spLocks noGrp="1"/>
          </p:cNvSpPr>
          <p:nvPr>
            <p:ph type="body" idx="1"/>
          </p:nvPr>
        </p:nvSpPr>
        <p:spPr>
          <a:xfrm>
            <a:off x="964650" y="1704875"/>
            <a:ext cx="10134600" cy="48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Vyjdi</a:t>
            </a:r>
            <a:r>
              <a:rPr lang="en-US" dirty="0"/>
              <a:t> z </a:t>
            </a:r>
            <a:r>
              <a:rPr lang="en-US" dirty="0" err="1"/>
              <a:t>počátečního</a:t>
            </a:r>
            <a:r>
              <a:rPr lang="en-US" dirty="0"/>
              <a:t> </a:t>
            </a:r>
            <a:r>
              <a:rPr lang="en-US" dirty="0" err="1"/>
              <a:t>projektu</a:t>
            </a:r>
            <a:r>
              <a:rPr lang="en-US" dirty="0"/>
              <a:t> pro Repl.it:</a:t>
            </a:r>
            <a:br>
              <a:rPr lang="en-US" dirty="0"/>
            </a:br>
            <a:r>
              <a:rPr lang="en-US" u="sng" dirty="0">
                <a:solidFill>
                  <a:schemeClr val="hlink"/>
                </a:solidFill>
                <a:hlinkClick r:id="rId3"/>
              </a:rPr>
              <a:t>https://repl.it/@shinekamil/30-Piskvorky-zadani</a:t>
            </a: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 err="1"/>
              <a:t>Nejprve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udělej</a:t>
            </a:r>
            <a:r>
              <a:rPr lang="en-US" dirty="0"/>
              <a:t> </a:t>
            </a:r>
            <a:r>
              <a:rPr lang="en-US" b="1" dirty="0"/>
              <a:t>fork a </a:t>
            </a:r>
            <a:r>
              <a:rPr lang="en-US" b="1" dirty="0" err="1"/>
              <a:t>pojmenuj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projekt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/>
              <a:t>Textové</a:t>
            </a:r>
            <a:r>
              <a:rPr lang="en-US" dirty="0"/>
              <a:t> </a:t>
            </a:r>
            <a:r>
              <a:rPr lang="en-US" dirty="0" err="1"/>
              <a:t>zadání</a:t>
            </a:r>
            <a:r>
              <a:rPr lang="en-US" dirty="0"/>
              <a:t> (pro </a:t>
            </a:r>
            <a:r>
              <a:rPr lang="en-US" dirty="0" err="1"/>
              <a:t>zkušenější</a:t>
            </a:r>
            <a:r>
              <a:rPr lang="en-US" dirty="0"/>
              <a:t> </a:t>
            </a:r>
            <a:r>
              <a:rPr lang="en-US" dirty="0" err="1"/>
              <a:t>studentky</a:t>
            </a:r>
            <a:r>
              <a:rPr lang="en-US" dirty="0"/>
              <a:t>):</a:t>
            </a:r>
            <a:br>
              <a:rPr lang="en-US" dirty="0"/>
            </a:br>
            <a:r>
              <a:rPr lang="en-US" sz="2000" u="sng" dirty="0">
                <a:solidFill>
                  <a:schemeClr val="hlink"/>
                </a:solidFill>
                <a:hlinkClick r:id="rId4"/>
              </a:rPr>
              <a:t>https://github.com/czechitas/letni-skola-prog-piskvorky/blob/master/README.md</a:t>
            </a: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2"/>
                </a:solidFill>
              </a:rPr>
              <a:t>Řešení</a:t>
            </a:r>
            <a:r>
              <a:rPr lang="en-US" dirty="0">
                <a:solidFill>
                  <a:schemeClr val="lt2"/>
                </a:solidFill>
              </a:rPr>
              <a:t>:</a:t>
            </a:r>
            <a:br>
              <a:rPr lang="en-US" dirty="0">
                <a:solidFill>
                  <a:schemeClr val="lt2"/>
                </a:solidFill>
              </a:rPr>
            </a:br>
            <a:r>
              <a:rPr lang="en-US" u="sng" dirty="0">
                <a:solidFill>
                  <a:schemeClr val="lt2"/>
                </a:solidFill>
                <a:hlinkClick r:id="rId5"/>
              </a:rPr>
              <a:t>https://repl.it/@shinekamil/31-Piskvorky-reseni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36" name="Google Shape;336;p52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Pokusná hra: Piškvorky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Hra: Mimozemšťan</a:t>
            </a:r>
            <a:endParaRPr sz="36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>
            <a:spLocks noGrp="1"/>
          </p:cNvSpPr>
          <p:nvPr>
            <p:ph type="title"/>
          </p:nvPr>
        </p:nvSpPr>
        <p:spPr>
          <a:xfrm>
            <a:off x="419585" y="538094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Hra: Mimozemšťan</a:t>
            </a:r>
            <a:endParaRPr/>
          </a:p>
        </p:txBody>
      </p:sp>
      <p:sp>
        <p:nvSpPr>
          <p:cNvPr id="347" name="Google Shape;347;p54"/>
          <p:cNvSpPr txBox="1">
            <a:spLocks noGrp="1"/>
          </p:cNvSpPr>
          <p:nvPr>
            <p:ph type="body" idx="1"/>
          </p:nvPr>
        </p:nvSpPr>
        <p:spPr>
          <a:xfrm>
            <a:off x="419575" y="1240200"/>
            <a:ext cx="11367300" cy="56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Vyjdi</a:t>
            </a:r>
            <a:r>
              <a:rPr lang="en-US" dirty="0"/>
              <a:t> z </a:t>
            </a:r>
            <a:r>
              <a:rPr lang="en-US" dirty="0" err="1"/>
              <a:t>počátečního</a:t>
            </a:r>
            <a:r>
              <a:rPr lang="en-US" dirty="0"/>
              <a:t> </a:t>
            </a:r>
            <a:r>
              <a:rPr lang="en-US" dirty="0" err="1"/>
              <a:t>projektu</a:t>
            </a:r>
            <a:r>
              <a:rPr lang="en-US" dirty="0"/>
              <a:t> pro Repl.it:</a:t>
            </a:r>
            <a:br>
              <a:rPr lang="en-US" dirty="0"/>
            </a:br>
            <a:r>
              <a:rPr lang="en-US" u="sng" dirty="0">
                <a:solidFill>
                  <a:schemeClr val="accent1"/>
                </a:solidFill>
                <a:hlinkClick r:id="rId3"/>
              </a:rPr>
              <a:t>https://repl.it/@shinekamil/40-Mimozemstan-zadani</a:t>
            </a: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 err="1"/>
              <a:t>Nejprve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udělej</a:t>
            </a:r>
            <a:r>
              <a:rPr lang="en-US" dirty="0"/>
              <a:t> </a:t>
            </a:r>
            <a:r>
              <a:rPr lang="en-US" b="1" dirty="0"/>
              <a:t>fork a </a:t>
            </a:r>
            <a:r>
              <a:rPr lang="en-US" b="1" dirty="0" err="1"/>
              <a:t>pojmenuj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projekt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/>
              <a:t>Textové</a:t>
            </a:r>
            <a:r>
              <a:rPr lang="en-US" dirty="0"/>
              <a:t> </a:t>
            </a:r>
            <a:r>
              <a:rPr lang="en-US" dirty="0" err="1"/>
              <a:t>zadání</a:t>
            </a:r>
            <a:r>
              <a:rPr lang="en-US" dirty="0"/>
              <a:t> </a:t>
            </a:r>
            <a:r>
              <a:rPr lang="en-US" dirty="0" err="1"/>
              <a:t>najdeš</a:t>
            </a:r>
            <a:r>
              <a:rPr lang="en-US" dirty="0"/>
              <a:t> </a:t>
            </a:r>
            <a:r>
              <a:rPr lang="en-US" dirty="0" err="1"/>
              <a:t>zde</a:t>
            </a:r>
            <a:r>
              <a:rPr lang="en-US" dirty="0"/>
              <a:t>:</a:t>
            </a:r>
            <a:br>
              <a:rPr lang="en-US" dirty="0"/>
            </a:b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https://github.com/czechitas/letni-skola-prog-panacek/blob/master/README.md</a:t>
            </a:r>
            <a:endParaRPr sz="23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2"/>
                </a:solidFill>
              </a:rPr>
              <a:t>Řešení</a:t>
            </a:r>
            <a:r>
              <a:rPr lang="en-US" dirty="0">
                <a:solidFill>
                  <a:schemeClr val="lt2"/>
                </a:solidFill>
              </a:rPr>
              <a:t>:</a:t>
            </a:r>
            <a:br>
              <a:rPr lang="en-US" dirty="0">
                <a:solidFill>
                  <a:schemeClr val="lt2"/>
                </a:solidFill>
              </a:rPr>
            </a:br>
            <a:r>
              <a:rPr lang="en-US" u="sng" dirty="0">
                <a:solidFill>
                  <a:schemeClr val="lt2"/>
                </a:solidFill>
                <a:hlinkClick r:id="rId5"/>
              </a:rPr>
              <a:t>https://repl.it/@shinekamil/41-Mimozemstan-reseni</a:t>
            </a:r>
            <a:endParaRPr dirty="0">
              <a:solidFill>
                <a:schemeClr val="lt2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2617</TotalTime>
  <Words>3205</Words>
  <Application>Microsoft Office PowerPoint</Application>
  <PresentationFormat>Širokoúhlá obrazovka</PresentationFormat>
  <Paragraphs>578</Paragraphs>
  <Slides>93</Slides>
  <Notes>59</Notes>
  <HiddenSlides>0</HiddenSlides>
  <MMClips>0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93</vt:i4>
      </vt:variant>
    </vt:vector>
  </HeadingPairs>
  <TitlesOfParts>
    <vt:vector size="102" baseType="lpstr">
      <vt:lpstr>Consolas</vt:lpstr>
      <vt:lpstr>Wingdings</vt:lpstr>
      <vt:lpstr>Courier New</vt:lpstr>
      <vt:lpstr>Arial</vt:lpstr>
      <vt:lpstr>Crimson Text</vt:lpstr>
      <vt:lpstr>Open Sans</vt:lpstr>
      <vt:lpstr>Amatic SC</vt:lpstr>
      <vt:lpstr>Calibri</vt:lpstr>
      <vt:lpstr>Motiv Office</vt:lpstr>
      <vt:lpstr>JavaScript</vt:lpstr>
      <vt:lpstr>Šimon Buryan</vt:lpstr>
      <vt:lpstr>Úvod do JS</vt:lpstr>
      <vt:lpstr>Co je JavaScript?</vt:lpstr>
      <vt:lpstr>Co je JavaScript?</vt:lpstr>
      <vt:lpstr>Co je JavaScript ( JS )?</vt:lpstr>
      <vt:lpstr>Proč HTML + CSS + JavaScript?</vt:lpstr>
      <vt:lpstr>Příkladu JavaScriptových aplikací</vt:lpstr>
      <vt:lpstr>Kam s ním?</vt:lpstr>
      <vt:lpstr>První program v JS [folder 1]</vt:lpstr>
      <vt:lpstr>Proměnné</vt:lpstr>
      <vt:lpstr>Proměnné [folder 2]</vt:lpstr>
      <vt:lpstr>Proměnné [folder 3]</vt:lpstr>
      <vt:lpstr>Proměnné [folder 4]</vt:lpstr>
      <vt:lpstr>Proměnné [folder 4]</vt:lpstr>
      <vt:lpstr>&gt; Samostatná práce 1</vt:lpstr>
      <vt:lpstr>Komentáře</vt:lpstr>
      <vt:lpstr>Komentáře</vt:lpstr>
      <vt:lpstr>Podmíny …tady začíná programování</vt:lpstr>
      <vt:lpstr>Podmínky</vt:lpstr>
      <vt:lpstr>Podmínky [folder 5]</vt:lpstr>
      <vt:lpstr>Podmínky [folder 6]</vt:lpstr>
      <vt:lpstr>Podmínky</vt:lpstr>
      <vt:lpstr>Podmínky [folder 7]</vt:lpstr>
      <vt:lpstr>&gt; Samostatná práce 2 hlavní</vt:lpstr>
      <vt:lpstr>&gt; Samostatná práce 2 extra</vt:lpstr>
      <vt:lpstr>Práce s elementy</vt:lpstr>
      <vt:lpstr>Výběr HTML elemntu [folder8] </vt:lpstr>
      <vt:lpstr>CSS selektor</vt:lpstr>
      <vt:lpstr>Výběr HTML elemntu [folder8] </vt:lpstr>
      <vt:lpstr>Práce s elementy [folder 9]</vt:lpstr>
      <vt:lpstr>Práce s elementy [folder 10]</vt:lpstr>
      <vt:lpstr>Práce s elementy [folder 11]</vt:lpstr>
      <vt:lpstr>Funkce</vt:lpstr>
      <vt:lpstr>Funkce</vt:lpstr>
      <vt:lpstr>Funkce</vt:lpstr>
      <vt:lpstr>Argumenty Funkce</vt:lpstr>
      <vt:lpstr>Argumenty Funkce</vt:lpstr>
      <vt:lpstr>Volání funkce přes události</vt:lpstr>
      <vt:lpstr>Obsluha události</vt:lpstr>
      <vt:lpstr>Obsluha události (folder12)</vt:lpstr>
      <vt:lpstr>&gt; Samostatná práce 3 hlavní</vt:lpstr>
      <vt:lpstr>&gt; Samostatná práce 3 vedlejší</vt:lpstr>
      <vt:lpstr>Zobrazování a schovávání elementů na stránce</vt:lpstr>
      <vt:lpstr>Zobrazování a schovávání elementů</vt:lpstr>
      <vt:lpstr>Měnit zdroj obrázku (folder 13)</vt:lpstr>
      <vt:lpstr>Schovat/zobrazit element (folder 14)</vt:lpstr>
      <vt:lpstr>&gt; Samostatná práce 4 hlavní [zdrojáky]</vt:lpstr>
      <vt:lpstr>&gt; Samostatná práce 4 extra [zdrojáky]</vt:lpstr>
      <vt:lpstr>Na závěr  jak se dál učit JS</vt:lpstr>
      <vt:lpstr>Kde se dále učit?</vt:lpstr>
      <vt:lpstr>Kde se dále učit?</vt:lpstr>
      <vt:lpstr>Kde se dále učit?</vt:lpstr>
      <vt:lpstr>Kde se dále učit?</vt:lpstr>
      <vt:lpstr>Kde se dále učit?</vt:lpstr>
      <vt:lpstr>Děkuju moc za pozornost  Šimon Buryan  email@simonburyan.cz</vt:lpstr>
      <vt:lpstr>Prezentace aplikace PowerPoint</vt:lpstr>
      <vt:lpstr>Prezentace aplikace PowerPoint</vt:lpstr>
      <vt:lpstr>Prezentace aplikace PowerPoint</vt:lpstr>
      <vt:lpstr>Prezentace aplikace PowerPoint</vt:lpstr>
      <vt:lpstr>DOM Objektový model dokumentu</vt:lpstr>
      <vt:lpstr>DOM - objektový model dokumentu</vt:lpstr>
      <vt:lpstr>Výběr prvku na stránce document.querySelector(...)</vt:lpstr>
      <vt:lpstr>Výběr značky na stránce</vt:lpstr>
      <vt:lpstr>Výběr HTML značky na stránce</vt:lpstr>
      <vt:lpstr>Měníme vlastnosti značky Aneb konečně bude nějaká akce!</vt:lpstr>
      <vt:lpstr>Měníme vlastnosti značky</vt:lpstr>
      <vt:lpstr>Měníme CSS styly napřímo</vt:lpstr>
      <vt:lpstr>Měníme CSS styly napřímo...</vt:lpstr>
      <vt:lpstr>Měníme HTML atributy</vt:lpstr>
      <vt:lpstr>Měníme textový obsah</vt:lpstr>
      <vt:lpstr>Měníme HTML obsah</vt:lpstr>
      <vt:lpstr>Poloha prvku na stránce</vt:lpstr>
      <vt:lpstr>Pojďte si to vyzkoušet taky</vt:lpstr>
      <vt:lpstr>Pohyb prvku na stránce hejblátka hejbejte se</vt:lpstr>
      <vt:lpstr>Poloha prvku na stránce</vt:lpstr>
      <vt:lpstr>Události kvůli tomu jsme si vykládali ty funkce!</vt:lpstr>
      <vt:lpstr>Události</vt:lpstr>
      <vt:lpstr>Obsluha události</vt:lpstr>
      <vt:lpstr>Obsluha události</vt:lpstr>
      <vt:lpstr>Události #2 Kromě kliknutí myší existují i další...</vt:lpstr>
      <vt:lpstr>Další události</vt:lpstr>
      <vt:lpstr>Další události</vt:lpstr>
      <vt:lpstr>Vlastnosti události event object</vt:lpstr>
      <vt:lpstr>Vlastnosti události</vt:lpstr>
      <vt:lpstr>Event object</vt:lpstr>
      <vt:lpstr>Event object</vt:lpstr>
      <vt:lpstr>Zobrazení objektu události v konzoli</vt:lpstr>
      <vt:lpstr>Vlastnosti události</vt:lpstr>
      <vt:lpstr>Pokusná hra: Piškvorky</vt:lpstr>
      <vt:lpstr>Pokusná hra: Piškvorky</vt:lpstr>
      <vt:lpstr>Hra: Mimozemšťan</vt:lpstr>
      <vt:lpstr>Hra: Mimozemšťan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cp:lastModifiedBy>Buryan Šimon</cp:lastModifiedBy>
  <cp:revision>90</cp:revision>
  <dcterms:modified xsi:type="dcterms:W3CDTF">2020-08-05T15:49:51Z</dcterms:modified>
</cp:coreProperties>
</file>